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1414" r:id="rId5"/>
    <p:sldId id="486" r:id="rId6"/>
    <p:sldId id="1634" r:id="rId7"/>
    <p:sldId id="1421" r:id="rId8"/>
    <p:sldId id="256" r:id="rId9"/>
    <p:sldId id="257" r:id="rId10"/>
    <p:sldId id="258" r:id="rId11"/>
    <p:sldId id="1654" r:id="rId12"/>
    <p:sldId id="1655" r:id="rId13"/>
    <p:sldId id="1656" r:id="rId14"/>
    <p:sldId id="1658" r:id="rId15"/>
    <p:sldId id="1659" r:id="rId16"/>
    <p:sldId id="1660" r:id="rId17"/>
    <p:sldId id="1661" r:id="rId18"/>
    <p:sldId id="1662" r:id="rId19"/>
    <p:sldId id="1663" r:id="rId20"/>
    <p:sldId id="1664" r:id="rId21"/>
    <p:sldId id="1665" r:id="rId22"/>
    <p:sldId id="1666" r:id="rId23"/>
    <p:sldId id="1667" r:id="rId24"/>
    <p:sldId id="1668" r:id="rId25"/>
    <p:sldId id="1652" r:id="rId26"/>
    <p:sldId id="1670" r:id="rId27"/>
    <p:sldId id="1669" r:id="rId28"/>
    <p:sldId id="1671" r:id="rId29"/>
    <p:sldId id="1672" r:id="rId30"/>
    <p:sldId id="1673" r:id="rId31"/>
    <p:sldId id="1674" r:id="rId32"/>
    <p:sldId id="1675" r:id="rId33"/>
    <p:sldId id="1676" r:id="rId34"/>
    <p:sldId id="1677" r:id="rId35"/>
    <p:sldId id="1417" r:id="rId36"/>
    <p:sldId id="1422" r:id="rId3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1F9EF6-5666-6F19-75EA-95F060DAB074}" name="Vitor Leitão" initials="VL" userId="Vitor Leitão"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EE"/>
    <a:srgbClr val="FFFFFF"/>
    <a:srgbClr val="3366FF"/>
    <a:srgbClr val="3CB6FF"/>
    <a:srgbClr val="2ECC71"/>
    <a:srgbClr val="1C7A44"/>
    <a:srgbClr val="E3F9EC"/>
    <a:srgbClr val="D0F4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874"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9" Type="http://schemas.openxmlformats.org/officeDocument/2006/relationships/presProps" Target="presProps.xml" /><Relationship Id="rId3" Type="http://schemas.openxmlformats.org/officeDocument/2006/relationships/customXml" Target="../customXml/item3.xml" /><Relationship Id="rId21" Type="http://schemas.openxmlformats.org/officeDocument/2006/relationships/slide" Target="slides/slide17.xml" /><Relationship Id="rId34" Type="http://schemas.openxmlformats.org/officeDocument/2006/relationships/slide" Target="slides/slide30.xml" /><Relationship Id="rId42" Type="http://schemas.openxmlformats.org/officeDocument/2006/relationships/tableStyles" Target="tableStyles.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slide" Target="slides/slide29.xml" /><Relationship Id="rId38" Type="http://schemas.openxmlformats.org/officeDocument/2006/relationships/notesMaster" Target="notesMasters/notesMaster1.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slide" Target="slides/slide25.xml" /><Relationship Id="rId41" Type="http://schemas.openxmlformats.org/officeDocument/2006/relationships/theme" Target="theme/theme1.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slide" Target="slides/slide28.xml" /><Relationship Id="rId37" Type="http://schemas.openxmlformats.org/officeDocument/2006/relationships/slide" Target="slides/slide33.xml" /><Relationship Id="rId40" Type="http://schemas.openxmlformats.org/officeDocument/2006/relationships/viewProps" Target="viewProp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36" Type="http://schemas.openxmlformats.org/officeDocument/2006/relationships/slide" Target="slides/slide32.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slide" Target="slides/slide27.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slide" Target="slides/slide26.xml" /><Relationship Id="rId35" Type="http://schemas.openxmlformats.org/officeDocument/2006/relationships/slide" Target="slides/slide31.xml" /><Relationship Id="rId43" Type="http://schemas.microsoft.com/office/2018/10/relationships/authors" Target="author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2F862C-258E-4441-87DD-DF303743AB37}" type="datetimeFigureOut">
              <a:rPr lang="pt-BR" smtClean="0"/>
              <a:t>21/09/2023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4E5477-1F6F-4411-BB3D-37A52EE3F08D}" type="slidenum">
              <a:rPr lang="pt-BR" smtClean="0"/>
              <a:t>‹nº›</a:t>
            </a:fld>
            <a:endParaRPr lang="pt-BR"/>
          </a:p>
        </p:txBody>
      </p:sp>
    </p:spTree>
    <p:extLst>
      <p:ext uri="{BB962C8B-B14F-4D97-AF65-F5344CB8AC3E}">
        <p14:creationId xmlns:p14="http://schemas.microsoft.com/office/powerpoint/2010/main" val="4175848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44E5477-1F6F-4411-BB3D-37A52EE3F08D}" type="slidenum">
              <a:rPr lang="pt-BR" smtClean="0"/>
              <a:t>4</a:t>
            </a:fld>
            <a:endParaRPr lang="pt-BR"/>
          </a:p>
        </p:txBody>
      </p:sp>
    </p:spTree>
    <p:extLst>
      <p:ext uri="{BB962C8B-B14F-4D97-AF65-F5344CB8AC3E}">
        <p14:creationId xmlns:p14="http://schemas.microsoft.com/office/powerpoint/2010/main" val="695113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EB70BAA9-AFEE-42D5-9C98-980B99E0BF2F}" type="slidenum">
              <a:rPr lang="pt-BR" smtClean="0"/>
              <a:t>25</a:t>
            </a:fld>
            <a:endParaRPr lang="pt-BR"/>
          </a:p>
        </p:txBody>
      </p:sp>
    </p:spTree>
    <p:extLst>
      <p:ext uri="{BB962C8B-B14F-4D97-AF65-F5344CB8AC3E}">
        <p14:creationId xmlns:p14="http://schemas.microsoft.com/office/powerpoint/2010/main" val="3798055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EB70BAA9-AFEE-42D5-9C98-980B99E0BF2F}" type="slidenum">
              <a:rPr lang="pt-BR" smtClean="0"/>
              <a:t>30</a:t>
            </a:fld>
            <a:endParaRPr lang="pt-BR"/>
          </a:p>
        </p:txBody>
      </p:sp>
    </p:spTree>
    <p:extLst>
      <p:ext uri="{BB962C8B-B14F-4D97-AF65-F5344CB8AC3E}">
        <p14:creationId xmlns:p14="http://schemas.microsoft.com/office/powerpoint/2010/main" val="3798055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44E5477-1F6F-4411-BB3D-37A52EE3F08D}" type="slidenum">
              <a:rPr lang="pt-BR" smtClean="0"/>
              <a:t>31</a:t>
            </a:fld>
            <a:endParaRPr lang="pt-BR"/>
          </a:p>
        </p:txBody>
      </p:sp>
    </p:spTree>
    <p:extLst>
      <p:ext uri="{BB962C8B-B14F-4D97-AF65-F5344CB8AC3E}">
        <p14:creationId xmlns:p14="http://schemas.microsoft.com/office/powerpoint/2010/main" val="3760437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EB70BAA9-AFEE-42D5-9C98-980B99E0BF2F}" type="slidenum">
              <a:rPr lang="pt-BR" smtClean="0"/>
              <a:t>6</a:t>
            </a:fld>
            <a:endParaRPr lang="pt-BR"/>
          </a:p>
        </p:txBody>
      </p:sp>
    </p:spTree>
    <p:extLst>
      <p:ext uri="{BB962C8B-B14F-4D97-AF65-F5344CB8AC3E}">
        <p14:creationId xmlns:p14="http://schemas.microsoft.com/office/powerpoint/2010/main" val="3650675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EB70BAA9-AFEE-42D5-9C98-980B99E0BF2F}" type="slidenum">
              <a:rPr lang="pt-BR" smtClean="0"/>
              <a:t>16</a:t>
            </a:fld>
            <a:endParaRPr lang="pt-BR"/>
          </a:p>
        </p:txBody>
      </p:sp>
    </p:spTree>
    <p:extLst>
      <p:ext uri="{BB962C8B-B14F-4D97-AF65-F5344CB8AC3E}">
        <p14:creationId xmlns:p14="http://schemas.microsoft.com/office/powerpoint/2010/main" val="3836670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EB70BAA9-AFEE-42D5-9C98-980B99E0BF2F}" type="slidenum">
              <a:rPr lang="pt-BR" smtClean="0"/>
              <a:t>17</a:t>
            </a:fld>
            <a:endParaRPr lang="pt-BR"/>
          </a:p>
        </p:txBody>
      </p:sp>
    </p:spTree>
    <p:extLst>
      <p:ext uri="{BB962C8B-B14F-4D97-AF65-F5344CB8AC3E}">
        <p14:creationId xmlns:p14="http://schemas.microsoft.com/office/powerpoint/2010/main" val="4294500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EB70BAA9-AFEE-42D5-9C98-980B99E0BF2F}" type="slidenum">
              <a:rPr lang="pt-BR" smtClean="0"/>
              <a:t>18</a:t>
            </a:fld>
            <a:endParaRPr lang="pt-BR"/>
          </a:p>
        </p:txBody>
      </p:sp>
    </p:spTree>
    <p:extLst>
      <p:ext uri="{BB962C8B-B14F-4D97-AF65-F5344CB8AC3E}">
        <p14:creationId xmlns:p14="http://schemas.microsoft.com/office/powerpoint/2010/main" val="3407241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EB70BAA9-AFEE-42D5-9C98-980B99E0BF2F}" type="slidenum">
              <a:rPr lang="pt-BR" smtClean="0"/>
              <a:t>19</a:t>
            </a:fld>
            <a:endParaRPr lang="pt-BR"/>
          </a:p>
        </p:txBody>
      </p:sp>
    </p:spTree>
    <p:extLst>
      <p:ext uri="{BB962C8B-B14F-4D97-AF65-F5344CB8AC3E}">
        <p14:creationId xmlns:p14="http://schemas.microsoft.com/office/powerpoint/2010/main" val="369209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EB70BAA9-AFEE-42D5-9C98-980B99E0BF2F}" type="slidenum">
              <a:rPr lang="pt-BR" smtClean="0"/>
              <a:t>20</a:t>
            </a:fld>
            <a:endParaRPr lang="pt-BR"/>
          </a:p>
        </p:txBody>
      </p:sp>
    </p:spTree>
    <p:extLst>
      <p:ext uri="{BB962C8B-B14F-4D97-AF65-F5344CB8AC3E}">
        <p14:creationId xmlns:p14="http://schemas.microsoft.com/office/powerpoint/2010/main" val="2938256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EB70BAA9-AFEE-42D5-9C98-980B99E0BF2F}" type="slidenum">
              <a:rPr lang="pt-BR" smtClean="0"/>
              <a:t>21</a:t>
            </a:fld>
            <a:endParaRPr lang="pt-BR"/>
          </a:p>
        </p:txBody>
      </p:sp>
    </p:spTree>
    <p:extLst>
      <p:ext uri="{BB962C8B-B14F-4D97-AF65-F5344CB8AC3E}">
        <p14:creationId xmlns:p14="http://schemas.microsoft.com/office/powerpoint/2010/main" val="3189221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EB70BAA9-AFEE-42D5-9C98-980B99E0BF2F}" type="slidenum">
              <a:rPr lang="pt-BR" smtClean="0"/>
              <a:t>23</a:t>
            </a:fld>
            <a:endParaRPr lang="pt-BR"/>
          </a:p>
        </p:txBody>
      </p:sp>
    </p:spTree>
    <p:extLst>
      <p:ext uri="{BB962C8B-B14F-4D97-AF65-F5344CB8AC3E}">
        <p14:creationId xmlns:p14="http://schemas.microsoft.com/office/powerpoint/2010/main" val="3798055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3463FB-B5D1-49EE-A0B2-30BB5D310750}"/>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1D714C29-EC57-8ED5-47BC-656E3F4AF6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3528A370-B3AD-0A9D-8E34-80F1B05CA31D}"/>
              </a:ext>
            </a:extLst>
          </p:cNvPr>
          <p:cNvSpPr>
            <a:spLocks noGrp="1"/>
          </p:cNvSpPr>
          <p:nvPr>
            <p:ph type="dt" sz="half" idx="10"/>
          </p:nvPr>
        </p:nvSpPr>
        <p:spPr/>
        <p:txBody>
          <a:bodyPr/>
          <a:lstStyle/>
          <a:p>
            <a:fld id="{A4321545-A2A6-4F37-9DC3-9ABAAB967EFB}" type="datetimeFigureOut">
              <a:rPr lang="pt-BR" smtClean="0"/>
              <a:t>21/09/2023</a:t>
            </a:fld>
            <a:endParaRPr lang="pt-BR"/>
          </a:p>
        </p:txBody>
      </p:sp>
      <p:sp>
        <p:nvSpPr>
          <p:cNvPr id="5" name="Espaço Reservado para Rodapé 4">
            <a:extLst>
              <a:ext uri="{FF2B5EF4-FFF2-40B4-BE49-F238E27FC236}">
                <a16:creationId xmlns:a16="http://schemas.microsoft.com/office/drawing/2014/main" id="{D15709F7-319F-91DA-4A4B-FDD47D7FAFE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A8E060D-97FA-30F8-A350-8579DEF74472}"/>
              </a:ext>
            </a:extLst>
          </p:cNvPr>
          <p:cNvSpPr>
            <a:spLocks noGrp="1"/>
          </p:cNvSpPr>
          <p:nvPr>
            <p:ph type="sldNum" sz="quarter" idx="12"/>
          </p:nvPr>
        </p:nvSpPr>
        <p:spPr/>
        <p:txBody>
          <a:bodyPr/>
          <a:lstStyle/>
          <a:p>
            <a:fld id="{1F40BEBA-DFED-4741-9B60-F91613D692F9}" type="slidenum">
              <a:rPr lang="pt-BR" smtClean="0"/>
              <a:t>‹nº›</a:t>
            </a:fld>
            <a:endParaRPr lang="pt-BR"/>
          </a:p>
        </p:txBody>
      </p:sp>
    </p:spTree>
    <p:extLst>
      <p:ext uri="{BB962C8B-B14F-4D97-AF65-F5344CB8AC3E}">
        <p14:creationId xmlns:p14="http://schemas.microsoft.com/office/powerpoint/2010/main" val="327990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5DC724-E78E-DE82-CF6B-9DB1E6F21386}"/>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5FE6ACEE-3AAE-E625-9347-7C187DB41886}"/>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F7C8C27-E917-8F16-E4C4-407C45671EC1}"/>
              </a:ext>
            </a:extLst>
          </p:cNvPr>
          <p:cNvSpPr>
            <a:spLocks noGrp="1"/>
          </p:cNvSpPr>
          <p:nvPr>
            <p:ph type="dt" sz="half" idx="10"/>
          </p:nvPr>
        </p:nvSpPr>
        <p:spPr/>
        <p:txBody>
          <a:bodyPr/>
          <a:lstStyle/>
          <a:p>
            <a:fld id="{A4321545-A2A6-4F37-9DC3-9ABAAB967EFB}" type="datetimeFigureOut">
              <a:rPr lang="pt-BR" smtClean="0"/>
              <a:t>21/09/2023</a:t>
            </a:fld>
            <a:endParaRPr lang="pt-BR"/>
          </a:p>
        </p:txBody>
      </p:sp>
      <p:sp>
        <p:nvSpPr>
          <p:cNvPr id="5" name="Espaço Reservado para Rodapé 4">
            <a:extLst>
              <a:ext uri="{FF2B5EF4-FFF2-40B4-BE49-F238E27FC236}">
                <a16:creationId xmlns:a16="http://schemas.microsoft.com/office/drawing/2014/main" id="{C281F332-907C-55A9-44CD-31AE2D1D6BB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2B169D3-1ED5-23F2-246F-5147D41BD064}"/>
              </a:ext>
            </a:extLst>
          </p:cNvPr>
          <p:cNvSpPr>
            <a:spLocks noGrp="1"/>
          </p:cNvSpPr>
          <p:nvPr>
            <p:ph type="sldNum" sz="quarter" idx="12"/>
          </p:nvPr>
        </p:nvSpPr>
        <p:spPr/>
        <p:txBody>
          <a:bodyPr/>
          <a:lstStyle/>
          <a:p>
            <a:fld id="{1F40BEBA-DFED-4741-9B60-F91613D692F9}" type="slidenum">
              <a:rPr lang="pt-BR" smtClean="0"/>
              <a:t>‹nº›</a:t>
            </a:fld>
            <a:endParaRPr lang="pt-BR"/>
          </a:p>
        </p:txBody>
      </p:sp>
    </p:spTree>
    <p:extLst>
      <p:ext uri="{BB962C8B-B14F-4D97-AF65-F5344CB8AC3E}">
        <p14:creationId xmlns:p14="http://schemas.microsoft.com/office/powerpoint/2010/main" val="3581449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6DF1107-31ED-2357-9E16-09ADDC00DB2B}"/>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BA58A1E4-C3CF-2C41-F75F-C47648EFBB05}"/>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FEFC91B-829B-0547-BF3C-EDD9C94ACFAC}"/>
              </a:ext>
            </a:extLst>
          </p:cNvPr>
          <p:cNvSpPr>
            <a:spLocks noGrp="1"/>
          </p:cNvSpPr>
          <p:nvPr>
            <p:ph type="dt" sz="half" idx="10"/>
          </p:nvPr>
        </p:nvSpPr>
        <p:spPr/>
        <p:txBody>
          <a:bodyPr/>
          <a:lstStyle/>
          <a:p>
            <a:fld id="{A4321545-A2A6-4F37-9DC3-9ABAAB967EFB}" type="datetimeFigureOut">
              <a:rPr lang="pt-BR" smtClean="0"/>
              <a:t>21/09/2023</a:t>
            </a:fld>
            <a:endParaRPr lang="pt-BR"/>
          </a:p>
        </p:txBody>
      </p:sp>
      <p:sp>
        <p:nvSpPr>
          <p:cNvPr id="5" name="Espaço Reservado para Rodapé 4">
            <a:extLst>
              <a:ext uri="{FF2B5EF4-FFF2-40B4-BE49-F238E27FC236}">
                <a16:creationId xmlns:a16="http://schemas.microsoft.com/office/drawing/2014/main" id="{E76ACE57-3638-D12F-5585-8CF81D7F3F1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7A33133-CFC8-2531-510C-357F67C1C90E}"/>
              </a:ext>
            </a:extLst>
          </p:cNvPr>
          <p:cNvSpPr>
            <a:spLocks noGrp="1"/>
          </p:cNvSpPr>
          <p:nvPr>
            <p:ph type="sldNum" sz="quarter" idx="12"/>
          </p:nvPr>
        </p:nvSpPr>
        <p:spPr/>
        <p:txBody>
          <a:bodyPr/>
          <a:lstStyle/>
          <a:p>
            <a:fld id="{1F40BEBA-DFED-4741-9B60-F91613D692F9}" type="slidenum">
              <a:rPr lang="pt-BR" smtClean="0"/>
              <a:t>‹nº›</a:t>
            </a:fld>
            <a:endParaRPr lang="pt-BR"/>
          </a:p>
        </p:txBody>
      </p:sp>
    </p:spTree>
    <p:extLst>
      <p:ext uri="{BB962C8B-B14F-4D97-AF65-F5344CB8AC3E}">
        <p14:creationId xmlns:p14="http://schemas.microsoft.com/office/powerpoint/2010/main" val="114256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CB362F-CC20-C328-B2B9-722AAFBD8EC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46E28B4-5E79-D913-FCBB-68CDDFC52FD6}"/>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A1F3E40-1682-7BDB-4128-59EEE09A9B94}"/>
              </a:ext>
            </a:extLst>
          </p:cNvPr>
          <p:cNvSpPr>
            <a:spLocks noGrp="1"/>
          </p:cNvSpPr>
          <p:nvPr>
            <p:ph type="dt" sz="half" idx="10"/>
          </p:nvPr>
        </p:nvSpPr>
        <p:spPr/>
        <p:txBody>
          <a:bodyPr/>
          <a:lstStyle/>
          <a:p>
            <a:fld id="{A4321545-A2A6-4F37-9DC3-9ABAAB967EFB}" type="datetimeFigureOut">
              <a:rPr lang="pt-BR" smtClean="0"/>
              <a:t>21/09/2023</a:t>
            </a:fld>
            <a:endParaRPr lang="pt-BR"/>
          </a:p>
        </p:txBody>
      </p:sp>
      <p:sp>
        <p:nvSpPr>
          <p:cNvPr id="5" name="Espaço Reservado para Rodapé 4">
            <a:extLst>
              <a:ext uri="{FF2B5EF4-FFF2-40B4-BE49-F238E27FC236}">
                <a16:creationId xmlns:a16="http://schemas.microsoft.com/office/drawing/2014/main" id="{F80B2ABD-9357-DD1B-B622-C95C9EB511B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3954968-8933-7E0C-54AE-5A08A189BA50}"/>
              </a:ext>
            </a:extLst>
          </p:cNvPr>
          <p:cNvSpPr>
            <a:spLocks noGrp="1"/>
          </p:cNvSpPr>
          <p:nvPr>
            <p:ph type="sldNum" sz="quarter" idx="12"/>
          </p:nvPr>
        </p:nvSpPr>
        <p:spPr/>
        <p:txBody>
          <a:bodyPr/>
          <a:lstStyle/>
          <a:p>
            <a:fld id="{1F40BEBA-DFED-4741-9B60-F91613D692F9}" type="slidenum">
              <a:rPr lang="pt-BR" smtClean="0"/>
              <a:t>‹nº›</a:t>
            </a:fld>
            <a:endParaRPr lang="pt-BR"/>
          </a:p>
        </p:txBody>
      </p:sp>
    </p:spTree>
    <p:extLst>
      <p:ext uri="{BB962C8B-B14F-4D97-AF65-F5344CB8AC3E}">
        <p14:creationId xmlns:p14="http://schemas.microsoft.com/office/powerpoint/2010/main" val="2967640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86F8FB-C8AB-D9CF-DBB4-2BB7A03D18F0}"/>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D8DF4A51-9F2D-CDC3-DB43-3916463F10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1F1DA4BA-DD4B-0D23-F49A-5E345904B48C}"/>
              </a:ext>
            </a:extLst>
          </p:cNvPr>
          <p:cNvSpPr>
            <a:spLocks noGrp="1"/>
          </p:cNvSpPr>
          <p:nvPr>
            <p:ph type="dt" sz="half" idx="10"/>
          </p:nvPr>
        </p:nvSpPr>
        <p:spPr/>
        <p:txBody>
          <a:bodyPr/>
          <a:lstStyle/>
          <a:p>
            <a:fld id="{A4321545-A2A6-4F37-9DC3-9ABAAB967EFB}" type="datetimeFigureOut">
              <a:rPr lang="pt-BR" smtClean="0"/>
              <a:t>21/09/2023</a:t>
            </a:fld>
            <a:endParaRPr lang="pt-BR"/>
          </a:p>
        </p:txBody>
      </p:sp>
      <p:sp>
        <p:nvSpPr>
          <p:cNvPr id="5" name="Espaço Reservado para Rodapé 4">
            <a:extLst>
              <a:ext uri="{FF2B5EF4-FFF2-40B4-BE49-F238E27FC236}">
                <a16:creationId xmlns:a16="http://schemas.microsoft.com/office/drawing/2014/main" id="{673AD9D6-D1B3-D3A1-FD9A-6F184E85F90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394BFC5-1735-DE6A-99CD-8DE754B2921C}"/>
              </a:ext>
            </a:extLst>
          </p:cNvPr>
          <p:cNvSpPr>
            <a:spLocks noGrp="1"/>
          </p:cNvSpPr>
          <p:nvPr>
            <p:ph type="sldNum" sz="quarter" idx="12"/>
          </p:nvPr>
        </p:nvSpPr>
        <p:spPr/>
        <p:txBody>
          <a:bodyPr/>
          <a:lstStyle/>
          <a:p>
            <a:fld id="{1F40BEBA-DFED-4741-9B60-F91613D692F9}" type="slidenum">
              <a:rPr lang="pt-BR" smtClean="0"/>
              <a:t>‹nº›</a:t>
            </a:fld>
            <a:endParaRPr lang="pt-BR"/>
          </a:p>
        </p:txBody>
      </p:sp>
    </p:spTree>
    <p:extLst>
      <p:ext uri="{BB962C8B-B14F-4D97-AF65-F5344CB8AC3E}">
        <p14:creationId xmlns:p14="http://schemas.microsoft.com/office/powerpoint/2010/main" val="13287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F3E22-F015-C4B7-AA60-1CE0D4857FC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C21F42F-6EB7-B1DB-4496-9E77F6BA7827}"/>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5D1E988-FBAB-5F83-1469-18E00C6B25E7}"/>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E6FEA97D-A239-8977-D512-4BF92E213E21}"/>
              </a:ext>
            </a:extLst>
          </p:cNvPr>
          <p:cNvSpPr>
            <a:spLocks noGrp="1"/>
          </p:cNvSpPr>
          <p:nvPr>
            <p:ph type="dt" sz="half" idx="10"/>
          </p:nvPr>
        </p:nvSpPr>
        <p:spPr/>
        <p:txBody>
          <a:bodyPr/>
          <a:lstStyle/>
          <a:p>
            <a:fld id="{A4321545-A2A6-4F37-9DC3-9ABAAB967EFB}" type="datetimeFigureOut">
              <a:rPr lang="pt-BR" smtClean="0"/>
              <a:t>21/09/2023</a:t>
            </a:fld>
            <a:endParaRPr lang="pt-BR"/>
          </a:p>
        </p:txBody>
      </p:sp>
      <p:sp>
        <p:nvSpPr>
          <p:cNvPr id="6" name="Espaço Reservado para Rodapé 5">
            <a:extLst>
              <a:ext uri="{FF2B5EF4-FFF2-40B4-BE49-F238E27FC236}">
                <a16:creationId xmlns:a16="http://schemas.microsoft.com/office/drawing/2014/main" id="{87461F01-884E-125D-0082-59EF0EB63A4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C8D08D0-BE50-3A3F-C74E-79971C3054D9}"/>
              </a:ext>
            </a:extLst>
          </p:cNvPr>
          <p:cNvSpPr>
            <a:spLocks noGrp="1"/>
          </p:cNvSpPr>
          <p:nvPr>
            <p:ph type="sldNum" sz="quarter" idx="12"/>
          </p:nvPr>
        </p:nvSpPr>
        <p:spPr/>
        <p:txBody>
          <a:bodyPr/>
          <a:lstStyle/>
          <a:p>
            <a:fld id="{1F40BEBA-DFED-4741-9B60-F91613D692F9}" type="slidenum">
              <a:rPr lang="pt-BR" smtClean="0"/>
              <a:t>‹nº›</a:t>
            </a:fld>
            <a:endParaRPr lang="pt-BR"/>
          </a:p>
        </p:txBody>
      </p:sp>
    </p:spTree>
    <p:extLst>
      <p:ext uri="{BB962C8B-B14F-4D97-AF65-F5344CB8AC3E}">
        <p14:creationId xmlns:p14="http://schemas.microsoft.com/office/powerpoint/2010/main" val="1398151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936D77-FB67-4334-B8CB-E3171BC7185F}"/>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6822E404-C3D6-02A3-74F8-9D8F81BBC6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4471BA9F-B34D-851E-B589-48A69F06AA85}"/>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1E3F1AC8-94C2-6398-A986-DA8833DC38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396678E7-4B5F-EBAD-C96E-18D9BC4AEBB4}"/>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311B08A5-8BE8-891F-8213-CBA92CC4A4F6}"/>
              </a:ext>
            </a:extLst>
          </p:cNvPr>
          <p:cNvSpPr>
            <a:spLocks noGrp="1"/>
          </p:cNvSpPr>
          <p:nvPr>
            <p:ph type="dt" sz="half" idx="10"/>
          </p:nvPr>
        </p:nvSpPr>
        <p:spPr/>
        <p:txBody>
          <a:bodyPr/>
          <a:lstStyle/>
          <a:p>
            <a:fld id="{A4321545-A2A6-4F37-9DC3-9ABAAB967EFB}" type="datetimeFigureOut">
              <a:rPr lang="pt-BR" smtClean="0"/>
              <a:t>21/09/2023</a:t>
            </a:fld>
            <a:endParaRPr lang="pt-BR"/>
          </a:p>
        </p:txBody>
      </p:sp>
      <p:sp>
        <p:nvSpPr>
          <p:cNvPr id="8" name="Espaço Reservado para Rodapé 7">
            <a:extLst>
              <a:ext uri="{FF2B5EF4-FFF2-40B4-BE49-F238E27FC236}">
                <a16:creationId xmlns:a16="http://schemas.microsoft.com/office/drawing/2014/main" id="{80F1F625-A7C6-0ED6-2E34-FDC45F19E882}"/>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763E0B68-5B31-E645-72AB-BF8BEB2DEE0A}"/>
              </a:ext>
            </a:extLst>
          </p:cNvPr>
          <p:cNvSpPr>
            <a:spLocks noGrp="1"/>
          </p:cNvSpPr>
          <p:nvPr>
            <p:ph type="sldNum" sz="quarter" idx="12"/>
          </p:nvPr>
        </p:nvSpPr>
        <p:spPr/>
        <p:txBody>
          <a:bodyPr/>
          <a:lstStyle/>
          <a:p>
            <a:fld id="{1F40BEBA-DFED-4741-9B60-F91613D692F9}" type="slidenum">
              <a:rPr lang="pt-BR" smtClean="0"/>
              <a:t>‹nº›</a:t>
            </a:fld>
            <a:endParaRPr lang="pt-BR"/>
          </a:p>
        </p:txBody>
      </p:sp>
    </p:spTree>
    <p:extLst>
      <p:ext uri="{BB962C8B-B14F-4D97-AF65-F5344CB8AC3E}">
        <p14:creationId xmlns:p14="http://schemas.microsoft.com/office/powerpoint/2010/main" val="3293991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8C255E-BFA4-5022-A538-CDE2FCFE1F68}"/>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F7E3DF72-3A61-0E9A-7D6C-9C8473838CA6}"/>
              </a:ext>
            </a:extLst>
          </p:cNvPr>
          <p:cNvSpPr>
            <a:spLocks noGrp="1"/>
          </p:cNvSpPr>
          <p:nvPr>
            <p:ph type="dt" sz="half" idx="10"/>
          </p:nvPr>
        </p:nvSpPr>
        <p:spPr/>
        <p:txBody>
          <a:bodyPr/>
          <a:lstStyle/>
          <a:p>
            <a:fld id="{A4321545-A2A6-4F37-9DC3-9ABAAB967EFB}" type="datetimeFigureOut">
              <a:rPr lang="pt-BR" smtClean="0"/>
              <a:t>21/09/2023</a:t>
            </a:fld>
            <a:endParaRPr lang="pt-BR"/>
          </a:p>
        </p:txBody>
      </p:sp>
      <p:sp>
        <p:nvSpPr>
          <p:cNvPr id="4" name="Espaço Reservado para Rodapé 3">
            <a:extLst>
              <a:ext uri="{FF2B5EF4-FFF2-40B4-BE49-F238E27FC236}">
                <a16:creationId xmlns:a16="http://schemas.microsoft.com/office/drawing/2014/main" id="{2781CBF9-D1D2-DDC9-78F4-908F30DD87B6}"/>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9C85DCAB-AA29-5C6F-7C00-2BF3366BF576}"/>
              </a:ext>
            </a:extLst>
          </p:cNvPr>
          <p:cNvSpPr>
            <a:spLocks noGrp="1"/>
          </p:cNvSpPr>
          <p:nvPr>
            <p:ph type="sldNum" sz="quarter" idx="12"/>
          </p:nvPr>
        </p:nvSpPr>
        <p:spPr/>
        <p:txBody>
          <a:bodyPr/>
          <a:lstStyle/>
          <a:p>
            <a:fld id="{1F40BEBA-DFED-4741-9B60-F91613D692F9}" type="slidenum">
              <a:rPr lang="pt-BR" smtClean="0"/>
              <a:t>‹nº›</a:t>
            </a:fld>
            <a:endParaRPr lang="pt-BR"/>
          </a:p>
        </p:txBody>
      </p:sp>
    </p:spTree>
    <p:extLst>
      <p:ext uri="{BB962C8B-B14F-4D97-AF65-F5344CB8AC3E}">
        <p14:creationId xmlns:p14="http://schemas.microsoft.com/office/powerpoint/2010/main" val="2566524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24FBD9B8-692C-6295-49D0-2EFA257948F7}"/>
              </a:ext>
            </a:extLst>
          </p:cNvPr>
          <p:cNvSpPr>
            <a:spLocks noGrp="1"/>
          </p:cNvSpPr>
          <p:nvPr>
            <p:ph type="dt" sz="half" idx="10"/>
          </p:nvPr>
        </p:nvSpPr>
        <p:spPr/>
        <p:txBody>
          <a:bodyPr/>
          <a:lstStyle/>
          <a:p>
            <a:fld id="{A4321545-A2A6-4F37-9DC3-9ABAAB967EFB}" type="datetimeFigureOut">
              <a:rPr lang="pt-BR" smtClean="0"/>
              <a:t>21/09/2023</a:t>
            </a:fld>
            <a:endParaRPr lang="pt-BR"/>
          </a:p>
        </p:txBody>
      </p:sp>
      <p:sp>
        <p:nvSpPr>
          <p:cNvPr id="3" name="Espaço Reservado para Rodapé 2">
            <a:extLst>
              <a:ext uri="{FF2B5EF4-FFF2-40B4-BE49-F238E27FC236}">
                <a16:creationId xmlns:a16="http://schemas.microsoft.com/office/drawing/2014/main" id="{F3F3D63F-C883-A54F-EF77-1401E625CAED}"/>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ADD4B32C-60E4-5F77-ADAA-582AA2AAEF89}"/>
              </a:ext>
            </a:extLst>
          </p:cNvPr>
          <p:cNvSpPr>
            <a:spLocks noGrp="1"/>
          </p:cNvSpPr>
          <p:nvPr>
            <p:ph type="sldNum" sz="quarter" idx="12"/>
          </p:nvPr>
        </p:nvSpPr>
        <p:spPr/>
        <p:txBody>
          <a:bodyPr/>
          <a:lstStyle/>
          <a:p>
            <a:fld id="{1F40BEBA-DFED-4741-9B60-F91613D692F9}" type="slidenum">
              <a:rPr lang="pt-BR" smtClean="0"/>
              <a:t>‹nº›</a:t>
            </a:fld>
            <a:endParaRPr lang="pt-BR"/>
          </a:p>
        </p:txBody>
      </p:sp>
    </p:spTree>
    <p:extLst>
      <p:ext uri="{BB962C8B-B14F-4D97-AF65-F5344CB8AC3E}">
        <p14:creationId xmlns:p14="http://schemas.microsoft.com/office/powerpoint/2010/main" val="1358717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CF6F1F-D511-3DD3-036A-6217895BD7B5}"/>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5044DCD0-1CE7-CAF1-525F-57FD972142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87367293-0987-C9E2-5BCC-124D248752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CE9C02B-D37C-6544-42DD-903C9402EEAD}"/>
              </a:ext>
            </a:extLst>
          </p:cNvPr>
          <p:cNvSpPr>
            <a:spLocks noGrp="1"/>
          </p:cNvSpPr>
          <p:nvPr>
            <p:ph type="dt" sz="half" idx="10"/>
          </p:nvPr>
        </p:nvSpPr>
        <p:spPr/>
        <p:txBody>
          <a:bodyPr/>
          <a:lstStyle/>
          <a:p>
            <a:fld id="{A4321545-A2A6-4F37-9DC3-9ABAAB967EFB}" type="datetimeFigureOut">
              <a:rPr lang="pt-BR" smtClean="0"/>
              <a:t>21/09/2023</a:t>
            </a:fld>
            <a:endParaRPr lang="pt-BR"/>
          </a:p>
        </p:txBody>
      </p:sp>
      <p:sp>
        <p:nvSpPr>
          <p:cNvPr id="6" name="Espaço Reservado para Rodapé 5">
            <a:extLst>
              <a:ext uri="{FF2B5EF4-FFF2-40B4-BE49-F238E27FC236}">
                <a16:creationId xmlns:a16="http://schemas.microsoft.com/office/drawing/2014/main" id="{FD1C165E-BADB-F199-0964-139343BBB58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1C0C718-5CFD-206F-018D-4D34B4E781D5}"/>
              </a:ext>
            </a:extLst>
          </p:cNvPr>
          <p:cNvSpPr>
            <a:spLocks noGrp="1"/>
          </p:cNvSpPr>
          <p:nvPr>
            <p:ph type="sldNum" sz="quarter" idx="12"/>
          </p:nvPr>
        </p:nvSpPr>
        <p:spPr/>
        <p:txBody>
          <a:bodyPr/>
          <a:lstStyle/>
          <a:p>
            <a:fld id="{1F40BEBA-DFED-4741-9B60-F91613D692F9}" type="slidenum">
              <a:rPr lang="pt-BR" smtClean="0"/>
              <a:t>‹nº›</a:t>
            </a:fld>
            <a:endParaRPr lang="pt-BR"/>
          </a:p>
        </p:txBody>
      </p:sp>
    </p:spTree>
    <p:extLst>
      <p:ext uri="{BB962C8B-B14F-4D97-AF65-F5344CB8AC3E}">
        <p14:creationId xmlns:p14="http://schemas.microsoft.com/office/powerpoint/2010/main" val="460648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9E8089-4BEF-8A8A-BBD1-B2998BD19EC3}"/>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460721BA-16E5-BF03-B802-FDEB01C313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B487F55C-40E1-ACB9-E8C0-90E4F90DFB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91ABA9B-AA09-1269-5A4F-3A2666EEE239}"/>
              </a:ext>
            </a:extLst>
          </p:cNvPr>
          <p:cNvSpPr>
            <a:spLocks noGrp="1"/>
          </p:cNvSpPr>
          <p:nvPr>
            <p:ph type="dt" sz="half" idx="10"/>
          </p:nvPr>
        </p:nvSpPr>
        <p:spPr/>
        <p:txBody>
          <a:bodyPr/>
          <a:lstStyle/>
          <a:p>
            <a:fld id="{A4321545-A2A6-4F37-9DC3-9ABAAB967EFB}" type="datetimeFigureOut">
              <a:rPr lang="pt-BR" smtClean="0"/>
              <a:t>21/09/2023</a:t>
            </a:fld>
            <a:endParaRPr lang="pt-BR"/>
          </a:p>
        </p:txBody>
      </p:sp>
      <p:sp>
        <p:nvSpPr>
          <p:cNvPr id="6" name="Espaço Reservado para Rodapé 5">
            <a:extLst>
              <a:ext uri="{FF2B5EF4-FFF2-40B4-BE49-F238E27FC236}">
                <a16:creationId xmlns:a16="http://schemas.microsoft.com/office/drawing/2014/main" id="{8983AA8B-A65D-F517-1A75-5D5AC189B4C4}"/>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90B6C7B-6240-B221-639E-37307811FB5D}"/>
              </a:ext>
            </a:extLst>
          </p:cNvPr>
          <p:cNvSpPr>
            <a:spLocks noGrp="1"/>
          </p:cNvSpPr>
          <p:nvPr>
            <p:ph type="sldNum" sz="quarter" idx="12"/>
          </p:nvPr>
        </p:nvSpPr>
        <p:spPr/>
        <p:txBody>
          <a:bodyPr/>
          <a:lstStyle/>
          <a:p>
            <a:fld id="{1F40BEBA-DFED-4741-9B60-F91613D692F9}" type="slidenum">
              <a:rPr lang="pt-BR" smtClean="0"/>
              <a:t>‹nº›</a:t>
            </a:fld>
            <a:endParaRPr lang="pt-BR"/>
          </a:p>
        </p:txBody>
      </p:sp>
    </p:spTree>
    <p:extLst>
      <p:ext uri="{BB962C8B-B14F-4D97-AF65-F5344CB8AC3E}">
        <p14:creationId xmlns:p14="http://schemas.microsoft.com/office/powerpoint/2010/main" val="461965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D634B634-5727-73AD-1434-34E6A0F3A1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43A99DCE-601E-B3E6-B994-7760052A03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92EAD79-1094-BD84-6519-1369AE9AE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321545-A2A6-4F37-9DC3-9ABAAB967EFB}" type="datetimeFigureOut">
              <a:rPr lang="pt-BR" smtClean="0"/>
              <a:t>21/09/2023</a:t>
            </a:fld>
            <a:endParaRPr lang="pt-BR"/>
          </a:p>
        </p:txBody>
      </p:sp>
      <p:sp>
        <p:nvSpPr>
          <p:cNvPr id="5" name="Espaço Reservado para Rodapé 4">
            <a:extLst>
              <a:ext uri="{FF2B5EF4-FFF2-40B4-BE49-F238E27FC236}">
                <a16:creationId xmlns:a16="http://schemas.microsoft.com/office/drawing/2014/main" id="{D9E19B68-D257-4DD6-F082-517C94BF90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4598DB77-31D9-5BF2-2813-197AF807D3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40BEBA-DFED-4741-9B60-F91613D692F9}" type="slidenum">
              <a:rPr lang="pt-BR" smtClean="0"/>
              <a:t>‹nº›</a:t>
            </a:fld>
            <a:endParaRPr lang="pt-BR"/>
          </a:p>
        </p:txBody>
      </p:sp>
    </p:spTree>
    <p:extLst>
      <p:ext uri="{BB962C8B-B14F-4D97-AF65-F5344CB8AC3E}">
        <p14:creationId xmlns:p14="http://schemas.microsoft.com/office/powerpoint/2010/main" val="2630424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3.xml" /><Relationship Id="rId1" Type="http://schemas.openxmlformats.org/officeDocument/2006/relationships/slideLayout" Target="../slideLayouts/slideLayout2.xml" /><Relationship Id="rId4" Type="http://schemas.openxmlformats.org/officeDocument/2006/relationships/image" Target="../media/image11.jpeg" /></Relationships>
</file>

<file path=ppt/slides/_rels/slide17.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4.xml" /><Relationship Id="rId1" Type="http://schemas.openxmlformats.org/officeDocument/2006/relationships/slideLayout" Target="../slideLayouts/slideLayout2.xml" /><Relationship Id="rId4" Type="http://schemas.openxmlformats.org/officeDocument/2006/relationships/image" Target="../media/image11.jpeg" /></Relationships>
</file>

<file path=ppt/slides/_rels/slide18.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5.xml" /><Relationship Id="rId1" Type="http://schemas.openxmlformats.org/officeDocument/2006/relationships/slideLayout" Target="../slideLayouts/slideLayout2.xml" /><Relationship Id="rId4" Type="http://schemas.openxmlformats.org/officeDocument/2006/relationships/image" Target="../media/image11.jpeg" /></Relationships>
</file>

<file path=ppt/slides/_rels/slide19.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6.xml" /><Relationship Id="rId1" Type="http://schemas.openxmlformats.org/officeDocument/2006/relationships/slideLayout" Target="../slideLayouts/slideLayout2.xml" /><Relationship Id="rId4" Type="http://schemas.openxmlformats.org/officeDocument/2006/relationships/image" Target="../media/image11.jpeg" /></Relationships>
</file>

<file path=ppt/slides/_rels/slide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7.xml" /><Relationship Id="rId1" Type="http://schemas.openxmlformats.org/officeDocument/2006/relationships/slideLayout" Target="../slideLayouts/slideLayout2.xml" /><Relationship Id="rId4" Type="http://schemas.openxmlformats.org/officeDocument/2006/relationships/image" Target="../media/image11.jpeg" /></Relationships>
</file>

<file path=ppt/slides/_rels/slide21.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8.xml" /><Relationship Id="rId1" Type="http://schemas.openxmlformats.org/officeDocument/2006/relationships/slideLayout" Target="../slideLayouts/slideLayout2.xml" /><Relationship Id="rId4" Type="http://schemas.openxmlformats.org/officeDocument/2006/relationships/image" Target="../media/image11.jpeg" /></Relationships>
</file>

<file path=ppt/slides/_rels/slide22.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notesSlide" Target="../notesSlides/notesSlide9.xml" /><Relationship Id="rId1" Type="http://schemas.openxmlformats.org/officeDocument/2006/relationships/slideLayout" Target="../slideLayouts/slideLayout2.xml" /><Relationship Id="rId6" Type="http://schemas.openxmlformats.org/officeDocument/2006/relationships/image" Target="../media/image15.png" /><Relationship Id="rId5" Type="http://schemas.openxmlformats.org/officeDocument/2006/relationships/image" Target="../media/image14.png" /><Relationship Id="rId4" Type="http://schemas.openxmlformats.org/officeDocument/2006/relationships/image" Target="../media/image11.jpeg" /></Relationships>
</file>

<file path=ppt/slides/_rels/slide24.xml.rels><?xml version="1.0" encoding="UTF-8" standalone="yes"?>
<Relationships xmlns="http://schemas.openxmlformats.org/package/2006/relationships"><Relationship Id="rId8" Type="http://schemas.openxmlformats.org/officeDocument/2006/relationships/image" Target="../media/image20.png" /><Relationship Id="rId3" Type="http://schemas.openxmlformats.org/officeDocument/2006/relationships/image" Target="../media/image11.jpeg" /><Relationship Id="rId7" Type="http://schemas.openxmlformats.org/officeDocument/2006/relationships/image" Target="../media/image19.png" /><Relationship Id="rId2" Type="http://schemas.openxmlformats.org/officeDocument/2006/relationships/image" Target="../media/image12.png" /><Relationship Id="rId1" Type="http://schemas.openxmlformats.org/officeDocument/2006/relationships/slideLayout" Target="../slideLayouts/slideLayout2.xml" /><Relationship Id="rId6" Type="http://schemas.openxmlformats.org/officeDocument/2006/relationships/image" Target="../media/image18.png" /><Relationship Id="rId5" Type="http://schemas.openxmlformats.org/officeDocument/2006/relationships/image" Target="../media/image17.png" /><Relationship Id="rId4" Type="http://schemas.openxmlformats.org/officeDocument/2006/relationships/image" Target="../media/image16.jpeg" /></Relationships>
</file>

<file path=ppt/slides/_rels/slide25.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10.xml" /><Relationship Id="rId1" Type="http://schemas.openxmlformats.org/officeDocument/2006/relationships/slideLayout" Target="../slideLayouts/slideLayout2.xml" /><Relationship Id="rId6" Type="http://schemas.openxmlformats.org/officeDocument/2006/relationships/image" Target="../media/image22.jpeg" /><Relationship Id="rId5" Type="http://schemas.openxmlformats.org/officeDocument/2006/relationships/image" Target="../media/image21.jpeg" /><Relationship Id="rId4" Type="http://schemas.openxmlformats.org/officeDocument/2006/relationships/image" Target="../media/image11.jpeg" /></Relationships>
</file>

<file path=ppt/slides/_rels/slide26.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8" Type="http://schemas.openxmlformats.org/officeDocument/2006/relationships/image" Target="../media/image27.jpeg" /><Relationship Id="rId3" Type="http://schemas.openxmlformats.org/officeDocument/2006/relationships/image" Target="../media/image11.jpeg" /><Relationship Id="rId7" Type="http://schemas.openxmlformats.org/officeDocument/2006/relationships/image" Target="../media/image26.jpeg" /><Relationship Id="rId2" Type="http://schemas.openxmlformats.org/officeDocument/2006/relationships/image" Target="../media/image12.png" /><Relationship Id="rId1" Type="http://schemas.openxmlformats.org/officeDocument/2006/relationships/slideLayout" Target="../slideLayouts/slideLayout2.xml" /><Relationship Id="rId6" Type="http://schemas.openxmlformats.org/officeDocument/2006/relationships/image" Target="../media/image25.jpeg" /><Relationship Id="rId5" Type="http://schemas.openxmlformats.org/officeDocument/2006/relationships/image" Target="../media/image24.jpeg" /><Relationship Id="rId4" Type="http://schemas.openxmlformats.org/officeDocument/2006/relationships/image" Target="../media/image23.jpeg" /></Relationships>
</file>

<file path=ppt/slides/_rels/slide28.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2.png" /><Relationship Id="rId1" Type="http://schemas.openxmlformats.org/officeDocument/2006/relationships/slideLayout" Target="../slideLayouts/slideLayout2.xml" /><Relationship Id="rId5" Type="http://schemas.openxmlformats.org/officeDocument/2006/relationships/image" Target="../media/image29.jpeg" /><Relationship Id="rId4" Type="http://schemas.openxmlformats.org/officeDocument/2006/relationships/image" Target="../media/image28.png" /></Relationships>
</file>

<file path=ppt/slides/_rels/slide29.xml.rels><?xml version="1.0" encoding="UTF-8" standalone="yes"?>
<Relationships xmlns="http://schemas.openxmlformats.org/package/2006/relationships"><Relationship Id="rId3" Type="http://schemas.openxmlformats.org/officeDocument/2006/relationships/image" Target="../media/image11.jpeg" /><Relationship Id="rId7" Type="http://schemas.openxmlformats.org/officeDocument/2006/relationships/image" Target="../media/image33.jpeg" /><Relationship Id="rId2" Type="http://schemas.openxmlformats.org/officeDocument/2006/relationships/image" Target="../media/image12.png" /><Relationship Id="rId1" Type="http://schemas.openxmlformats.org/officeDocument/2006/relationships/slideLayout" Target="../slideLayouts/slideLayout2.xml" /><Relationship Id="rId6" Type="http://schemas.openxmlformats.org/officeDocument/2006/relationships/image" Target="../media/image32.jpeg" /><Relationship Id="rId5" Type="http://schemas.openxmlformats.org/officeDocument/2006/relationships/image" Target="../media/image31.png" /><Relationship Id="rId4" Type="http://schemas.openxmlformats.org/officeDocument/2006/relationships/image" Target="../media/image30.jpeg" /></Relationships>
</file>

<file path=ppt/slides/_rels/slide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Relationship Id="rId3" Type="http://schemas.openxmlformats.org/officeDocument/2006/relationships/image" Target="../media/image12.png" /><Relationship Id="rId7" Type="http://schemas.openxmlformats.org/officeDocument/2006/relationships/image" Target="../media/image36.png" /><Relationship Id="rId2" Type="http://schemas.openxmlformats.org/officeDocument/2006/relationships/notesSlide" Target="../notesSlides/notesSlide11.xml" /><Relationship Id="rId1" Type="http://schemas.openxmlformats.org/officeDocument/2006/relationships/slideLayout" Target="../slideLayouts/slideLayout2.xml" /><Relationship Id="rId6" Type="http://schemas.openxmlformats.org/officeDocument/2006/relationships/image" Target="../media/image35.jpeg" /><Relationship Id="rId5" Type="http://schemas.openxmlformats.org/officeDocument/2006/relationships/image" Target="../media/image34.jpeg" /><Relationship Id="rId4" Type="http://schemas.openxmlformats.org/officeDocument/2006/relationships/image" Target="../media/image11.jpeg" /></Relationships>
</file>

<file path=ppt/slides/_rels/slide31.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12.xml" /><Relationship Id="rId1" Type="http://schemas.openxmlformats.org/officeDocument/2006/relationships/slideLayout" Target="../slideLayouts/slideLayout2.xml" /><Relationship Id="rId5" Type="http://schemas.openxmlformats.org/officeDocument/2006/relationships/image" Target="../media/image37.jpeg" /><Relationship Id="rId4" Type="http://schemas.openxmlformats.org/officeDocument/2006/relationships/image" Target="../media/image11.jpeg" /></Relationships>
</file>

<file path=ppt/slides/_rels/slide32.xml.rels><?xml version="1.0" encoding="UTF-8" standalone="yes"?>
<Relationships xmlns="http://schemas.openxmlformats.org/package/2006/relationships"><Relationship Id="rId8" Type="http://schemas.openxmlformats.org/officeDocument/2006/relationships/image" Target="../media/image8.png" /><Relationship Id="rId3" Type="http://schemas.openxmlformats.org/officeDocument/2006/relationships/image" Target="../media/image4.png" /><Relationship Id="rId7" Type="http://schemas.openxmlformats.org/officeDocument/2006/relationships/image" Target="../media/image7.svg" /><Relationship Id="rId2" Type="http://schemas.openxmlformats.org/officeDocument/2006/relationships/hyperlink" Target="https://www.instagram.com/lemaconsultoria" TargetMode="External" /><Relationship Id="rId1" Type="http://schemas.openxmlformats.org/officeDocument/2006/relationships/slideLayout" Target="../slideLayouts/slideLayout1.xml" /><Relationship Id="rId6" Type="http://schemas.openxmlformats.org/officeDocument/2006/relationships/image" Target="../media/image6.png" /><Relationship Id="rId5" Type="http://schemas.openxmlformats.org/officeDocument/2006/relationships/hyperlink" Target="https://youtube.com/lemaconsultoria" TargetMode="External" /><Relationship Id="rId10" Type="http://schemas.openxmlformats.org/officeDocument/2006/relationships/image" Target="../media/image10.png" /><Relationship Id="rId4" Type="http://schemas.openxmlformats.org/officeDocument/2006/relationships/image" Target="../media/image5.svg" /><Relationship Id="rId9" Type="http://schemas.openxmlformats.org/officeDocument/2006/relationships/image" Target="../media/image9.svg" /></Relationships>
</file>

<file path=ppt/slides/_rels/slide33.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8" Type="http://schemas.openxmlformats.org/officeDocument/2006/relationships/image" Target="../media/image7.svg" /><Relationship Id="rId3" Type="http://schemas.openxmlformats.org/officeDocument/2006/relationships/hyperlink" Target="https://www.instagram.com/lemaconsultoria" TargetMode="External" /><Relationship Id="rId7" Type="http://schemas.openxmlformats.org/officeDocument/2006/relationships/image" Target="../media/image6.png" /><Relationship Id="rId12" Type="http://schemas.openxmlformats.org/officeDocument/2006/relationships/image" Target="../media/image11.jpeg" /><Relationship Id="rId2" Type="http://schemas.openxmlformats.org/officeDocument/2006/relationships/notesSlide" Target="../notesSlides/notesSlide1.xml" /><Relationship Id="rId1" Type="http://schemas.openxmlformats.org/officeDocument/2006/relationships/slideLayout" Target="../slideLayouts/slideLayout1.xml" /><Relationship Id="rId6" Type="http://schemas.openxmlformats.org/officeDocument/2006/relationships/hyperlink" Target="https://youtube.com/lemaconsultoria" TargetMode="External" /><Relationship Id="rId11" Type="http://schemas.openxmlformats.org/officeDocument/2006/relationships/image" Target="../media/image10.png" /><Relationship Id="rId5" Type="http://schemas.openxmlformats.org/officeDocument/2006/relationships/image" Target="../media/image5.svg" /><Relationship Id="rId10" Type="http://schemas.openxmlformats.org/officeDocument/2006/relationships/image" Target="../media/image9.svg" /><Relationship Id="rId4" Type="http://schemas.openxmlformats.org/officeDocument/2006/relationships/image" Target="../media/image4.png" /><Relationship Id="rId9" Type="http://schemas.openxmlformats.org/officeDocument/2006/relationships/image" Target="../media/image8.png" /></Relationships>
</file>

<file path=ppt/slides/_rels/slide5.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2.xml" /><Relationship Id="rId1" Type="http://schemas.openxmlformats.org/officeDocument/2006/relationships/slideLayout" Target="../slideLayouts/slideLayout2.xml" /><Relationship Id="rId4" Type="http://schemas.openxmlformats.org/officeDocument/2006/relationships/image" Target="../media/image11.jpeg" /></Relationships>
</file>

<file path=ppt/slides/_rels/slide7.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2.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Linha do tempo&#10;&#10;Descrição gerada automaticamente">
            <a:extLst>
              <a:ext uri="{FF2B5EF4-FFF2-40B4-BE49-F238E27FC236}">
                <a16:creationId xmlns:a16="http://schemas.microsoft.com/office/drawing/2014/main" id="{DC78A382-7D72-F09F-6628-DE7DB19CB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3302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4833CD6-9F2F-4D7D-93AF-CBF16B1ECDEF}"/>
              </a:ext>
            </a:extLst>
          </p:cNvPr>
          <p:cNvSpPr txBox="1"/>
          <p:nvPr/>
        </p:nvSpPr>
        <p:spPr>
          <a:xfrm>
            <a:off x="382718" y="656657"/>
            <a:ext cx="7571655" cy="1169551"/>
          </a:xfrm>
          <a:prstGeom prst="rect">
            <a:avLst/>
          </a:prstGeom>
          <a:noFill/>
        </p:spPr>
        <p:txBody>
          <a:bodyPr wrap="square" rtlCol="0">
            <a:spAutoFit/>
          </a:bodyPr>
          <a:lstStyle/>
          <a:p>
            <a:r>
              <a:rPr lang="pt-BR" sz="3500" dirty="0">
                <a:solidFill>
                  <a:srgbClr val="4D4DEE"/>
                </a:solidFill>
                <a:latin typeface="Open Sans" panose="020B0606030504020204" pitchFamily="34" charset="0"/>
                <a:ea typeface="Open Sans" panose="020B0606030504020204" pitchFamily="34" charset="0"/>
                <a:cs typeface="Open Sans" panose="020B0606030504020204" pitchFamily="34" charset="0"/>
              </a:rPr>
              <a:t>REGRAS DE APOSENTADORIA</a:t>
            </a:r>
          </a:p>
          <a:p>
            <a:endParaRPr lang="pt-BR" sz="3500" dirty="0">
              <a:solidFill>
                <a:srgbClr val="2ECC7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CaixaDeTexto 3">
            <a:extLst>
              <a:ext uri="{FF2B5EF4-FFF2-40B4-BE49-F238E27FC236}">
                <a16:creationId xmlns:a16="http://schemas.microsoft.com/office/drawing/2014/main" id="{BE4D1757-BEEE-47D3-8202-19D0E92E5B20}"/>
              </a:ext>
            </a:extLst>
          </p:cNvPr>
          <p:cNvSpPr txBox="1"/>
          <p:nvPr/>
        </p:nvSpPr>
        <p:spPr>
          <a:xfrm>
            <a:off x="284327" y="1736533"/>
            <a:ext cx="11572387" cy="4659802"/>
          </a:xfrm>
          <a:prstGeom prst="rect">
            <a:avLst/>
          </a:prstGeom>
          <a:noFill/>
        </p:spPr>
        <p:txBody>
          <a:bodyPr wrap="square" rtlCol="0">
            <a:spAutoFit/>
          </a:bodyPr>
          <a:lstStyle/>
          <a:p>
            <a:pPr>
              <a:lnSpc>
                <a:spcPct val="150000"/>
              </a:lnSpc>
              <a:buClr>
                <a:srgbClr val="00B050"/>
              </a:buClr>
            </a:pPr>
            <a:r>
              <a:rPr lang="pt-BR" sz="2000" b="1" dirty="0">
                <a:solidFill>
                  <a:schemeClr val="bg2">
                    <a:lumMod val="25000"/>
                  </a:schemeClr>
                </a:solidFill>
                <a:latin typeface="Open Sans "/>
                <a:ea typeface="Open Sans" panose="020B0606030504020204" pitchFamily="34" charset="0"/>
                <a:cs typeface="Open Sans" panose="020B0606030504020204" pitchFamily="34" charset="0"/>
              </a:rPr>
              <a:t>APOSENTADORIA COMPULSÓRIA:</a:t>
            </a:r>
          </a:p>
          <a:p>
            <a:pPr algn="just">
              <a:lnSpc>
                <a:spcPct val="150000"/>
              </a:lnSpc>
              <a:spcBef>
                <a:spcPct val="0"/>
              </a:spcBef>
            </a:pPr>
            <a:endParaRPr lang="pt-BR" sz="20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spcBef>
                <a:spcPct val="0"/>
              </a:spcBef>
              <a:buClr>
                <a:srgbClr val="4D4DEE"/>
              </a:buClr>
            </a:pPr>
            <a:r>
              <a:rPr lang="pt-BR" sz="20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Cálculo   </a:t>
            </a:r>
            <a:r>
              <a:rPr lang="pt-BR" sz="2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p>
          <a:p>
            <a:pPr algn="just">
              <a:lnSpc>
                <a:spcPct val="150000"/>
              </a:lnSpc>
              <a:spcBef>
                <a:spcPct val="0"/>
              </a:spcBef>
              <a:buClr>
                <a:srgbClr val="4D4DEE"/>
              </a:buClr>
            </a:pPr>
            <a:endParaRPr lang="pt-BR" sz="1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just">
              <a:lnSpc>
                <a:spcPct val="150000"/>
              </a:lnSpc>
              <a:spcBef>
                <a:spcPct val="0"/>
              </a:spcBef>
              <a:buClr>
                <a:srgbClr val="4D4DEE"/>
              </a:buClr>
              <a:buFont typeface="Courier New" panose="02070309020205020404" pitchFamily="49" charset="0"/>
              <a:buChar char="o"/>
            </a:pPr>
            <a:r>
              <a:rPr lang="pt-BR" sz="2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Os proventos da Aposentadoria Compulsória são proporcionais ao tempo de contribuição. </a:t>
            </a:r>
          </a:p>
          <a:p>
            <a:pPr algn="just">
              <a:lnSpc>
                <a:spcPct val="150000"/>
              </a:lnSpc>
              <a:spcBef>
                <a:spcPct val="0"/>
              </a:spcBef>
              <a:buClr>
                <a:srgbClr val="4D4DEE"/>
              </a:buClr>
            </a:pPr>
            <a:endParaRPr lang="pt-BR" sz="1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just">
              <a:lnSpc>
                <a:spcPct val="150000"/>
              </a:lnSpc>
              <a:spcBef>
                <a:spcPct val="0"/>
              </a:spcBef>
              <a:buClr>
                <a:srgbClr val="4D4DEE"/>
              </a:buClr>
              <a:buFont typeface="Courier New" panose="02070309020205020404" pitchFamily="49" charset="0"/>
              <a:buChar char="o"/>
            </a:pPr>
            <a:r>
              <a:rPr lang="pt-BR" sz="2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Será considerada a média aritmética simples das maiores remunerações ou subsídios, utilizado como base para as contribuições do servidor, correspondente a oitenta por cento de todo período contributivo desde a competência de julho de 1994 ou desde o início da contribuição, se posterior a competência de julho de 1994.  </a:t>
            </a:r>
          </a:p>
          <a:p>
            <a:pPr algn="just">
              <a:lnSpc>
                <a:spcPct val="150000"/>
              </a:lnSpc>
              <a:spcBef>
                <a:spcPct val="0"/>
              </a:spcBef>
              <a:buClr>
                <a:srgbClr val="00B050"/>
              </a:buClr>
            </a:pPr>
            <a:r>
              <a:rPr lang="pt-BR" sz="2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p>
        </p:txBody>
      </p:sp>
      <p:cxnSp>
        <p:nvCxnSpPr>
          <p:cNvPr id="14" name="Conector reto 13">
            <a:extLst>
              <a:ext uri="{FF2B5EF4-FFF2-40B4-BE49-F238E27FC236}">
                <a16:creationId xmlns:a16="http://schemas.microsoft.com/office/drawing/2014/main" id="{56BE52FC-D4CA-7D51-0C0B-985BBEDD2729}"/>
              </a:ext>
            </a:extLst>
          </p:cNvPr>
          <p:cNvCxnSpPr/>
          <p:nvPr/>
        </p:nvCxnSpPr>
        <p:spPr>
          <a:xfrm>
            <a:off x="324668" y="471761"/>
            <a:ext cx="0" cy="870703"/>
          </a:xfrm>
          <a:prstGeom prst="line">
            <a:avLst/>
          </a:prstGeom>
          <a:ln w="38100">
            <a:solidFill>
              <a:srgbClr val="4D4DEE"/>
            </a:solidFill>
          </a:ln>
        </p:spPr>
        <p:style>
          <a:lnRef idx="1">
            <a:schemeClr val="accent1"/>
          </a:lnRef>
          <a:fillRef idx="0">
            <a:schemeClr val="accent1"/>
          </a:fillRef>
          <a:effectRef idx="0">
            <a:schemeClr val="accent1"/>
          </a:effectRef>
          <a:fontRef idx="minor">
            <a:schemeClr val="tx1"/>
          </a:fontRef>
        </p:style>
      </p:cxnSp>
      <p:grpSp>
        <p:nvGrpSpPr>
          <p:cNvPr id="2" name="Agrupar 1">
            <a:extLst>
              <a:ext uri="{FF2B5EF4-FFF2-40B4-BE49-F238E27FC236}">
                <a16:creationId xmlns:a16="http://schemas.microsoft.com/office/drawing/2014/main" id="{A9DC248F-5C17-573F-7125-F5DA604025A7}"/>
              </a:ext>
            </a:extLst>
          </p:cNvPr>
          <p:cNvGrpSpPr/>
          <p:nvPr/>
        </p:nvGrpSpPr>
        <p:grpSpPr>
          <a:xfrm>
            <a:off x="382718" y="6476028"/>
            <a:ext cx="11426564" cy="215444"/>
            <a:chOff x="383722" y="6203329"/>
            <a:chExt cx="11426564" cy="215444"/>
          </a:xfrm>
        </p:grpSpPr>
        <p:grpSp>
          <p:nvGrpSpPr>
            <p:cNvPr id="5" name="Agrupar 4">
              <a:extLst>
                <a:ext uri="{FF2B5EF4-FFF2-40B4-BE49-F238E27FC236}">
                  <a16:creationId xmlns:a16="http://schemas.microsoft.com/office/drawing/2014/main" id="{6784C6C1-1C29-D58E-683C-D191625FDD74}"/>
                </a:ext>
              </a:extLst>
            </p:cNvPr>
            <p:cNvGrpSpPr/>
            <p:nvPr/>
          </p:nvGrpSpPr>
          <p:grpSpPr>
            <a:xfrm>
              <a:off x="383722" y="6203329"/>
              <a:ext cx="3285332" cy="215444"/>
              <a:chOff x="383722" y="6203329"/>
              <a:chExt cx="3285332" cy="215444"/>
            </a:xfrm>
          </p:grpSpPr>
          <p:sp>
            <p:nvSpPr>
              <p:cNvPr id="7" name="Elipse 6">
                <a:extLst>
                  <a:ext uri="{FF2B5EF4-FFF2-40B4-BE49-F238E27FC236}">
                    <a16:creationId xmlns:a16="http://schemas.microsoft.com/office/drawing/2014/main" id="{3A3F0724-EAC9-4C68-90C4-A37B2EA174AE}"/>
                  </a:ext>
                </a:extLst>
              </p:cNvPr>
              <p:cNvSpPr/>
              <p:nvPr/>
            </p:nvSpPr>
            <p:spPr>
              <a:xfrm>
                <a:off x="383722" y="6267277"/>
                <a:ext cx="90040" cy="90040"/>
              </a:xfrm>
              <a:prstGeom prst="ellipse">
                <a:avLst/>
              </a:prstGeom>
              <a:noFill/>
              <a:ln>
                <a:solidFill>
                  <a:srgbClr val="4D4D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96C6E93A-E659-4C17-895D-D0A0AA45E2D8}"/>
                  </a:ext>
                </a:extLst>
              </p:cNvPr>
              <p:cNvSpPr txBox="1"/>
              <p:nvPr/>
            </p:nvSpPr>
            <p:spPr>
              <a:xfrm>
                <a:off x="544854" y="6203329"/>
                <a:ext cx="3124200" cy="215444"/>
              </a:xfrm>
              <a:prstGeom prst="rect">
                <a:avLst/>
              </a:prstGeom>
              <a:noFill/>
            </p:spPr>
            <p:txBody>
              <a:bodyPr wrap="square" rtlCol="0">
                <a:spAutoFit/>
              </a:bodyPr>
              <a:lstStyle/>
              <a:p>
                <a:r>
                  <a:rPr lang="pt-BR" sz="800" dirty="0" err="1">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Prá-aposentadoria</a:t>
                </a:r>
                <a:endParaRPr lang="pt-BR" sz="800" dirty="0">
                  <a:solidFill>
                    <a:schemeClr val="bg2">
                      <a:lumMod val="50000"/>
                    </a:schemeClr>
                  </a:solidFill>
                  <a:latin typeface="Syncopate bold" panose="02060507000000020003" pitchFamily="18" charset="0"/>
                  <a:ea typeface="Open Sans Extrabold" panose="020B0906030804020204" pitchFamily="34" charset="0"/>
                  <a:cs typeface="Open Sans Extrabold" panose="020B0906030804020204" pitchFamily="34" charset="0"/>
                </a:endParaRPr>
              </a:p>
            </p:txBody>
          </p:sp>
        </p:grpSp>
        <p:pic>
          <p:nvPicPr>
            <p:cNvPr id="6" name="Imagem 5" descr="Ícone&#10;&#10;Descrição gerada automaticamente">
              <a:extLst>
                <a:ext uri="{FF2B5EF4-FFF2-40B4-BE49-F238E27FC236}">
                  <a16:creationId xmlns:a16="http://schemas.microsoft.com/office/drawing/2014/main" id="{4921C784-F706-419C-F2A5-8C5606B725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4415" y="6224559"/>
              <a:ext cx="1115871" cy="194214"/>
            </a:xfrm>
            <a:prstGeom prst="rect">
              <a:avLst/>
            </a:prstGeom>
          </p:spPr>
        </p:pic>
      </p:grpSp>
      <p:pic>
        <p:nvPicPr>
          <p:cNvPr id="8" name="Imagem 7" descr="Interface gráfica do usuário, Texto&#10;&#10;Descrição gerada automaticamente">
            <a:extLst>
              <a:ext uri="{FF2B5EF4-FFF2-40B4-BE49-F238E27FC236}">
                <a16:creationId xmlns:a16="http://schemas.microsoft.com/office/drawing/2014/main" id="{A40B0C37-D797-2515-0E94-F9EF467D19CD}"/>
              </a:ext>
            </a:extLst>
          </p:cNvPr>
          <p:cNvPicPr>
            <a:picLocks noChangeAspect="1"/>
          </p:cNvPicPr>
          <p:nvPr/>
        </p:nvPicPr>
        <p:blipFill rotWithShape="1">
          <a:blip r:embed="rId3">
            <a:extLst>
              <a:ext uri="{28A0092B-C50C-407E-A947-70E740481C1C}">
                <a14:useLocalDpi xmlns:a14="http://schemas.microsoft.com/office/drawing/2010/main" val="0"/>
              </a:ext>
            </a:extLst>
          </a:blip>
          <a:srcRect l="25112" t="87154" r="51304" b="6163"/>
          <a:stretch/>
        </p:blipFill>
        <p:spPr>
          <a:xfrm>
            <a:off x="9196872" y="6376415"/>
            <a:ext cx="1496539" cy="414670"/>
          </a:xfrm>
          <a:prstGeom prst="rect">
            <a:avLst/>
          </a:prstGeom>
        </p:spPr>
      </p:pic>
    </p:spTree>
    <p:extLst>
      <p:ext uri="{BB962C8B-B14F-4D97-AF65-F5344CB8AC3E}">
        <p14:creationId xmlns:p14="http://schemas.microsoft.com/office/powerpoint/2010/main" val="346529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4833CD6-9F2F-4D7D-93AF-CBF16B1ECDEF}"/>
              </a:ext>
            </a:extLst>
          </p:cNvPr>
          <p:cNvSpPr txBox="1"/>
          <p:nvPr/>
        </p:nvSpPr>
        <p:spPr>
          <a:xfrm>
            <a:off x="382718" y="656657"/>
            <a:ext cx="7571655" cy="1169551"/>
          </a:xfrm>
          <a:prstGeom prst="rect">
            <a:avLst/>
          </a:prstGeom>
          <a:noFill/>
        </p:spPr>
        <p:txBody>
          <a:bodyPr wrap="square" rtlCol="0">
            <a:spAutoFit/>
          </a:bodyPr>
          <a:lstStyle/>
          <a:p>
            <a:r>
              <a:rPr lang="pt-BR" sz="3500" dirty="0">
                <a:solidFill>
                  <a:srgbClr val="4D4DEE"/>
                </a:solidFill>
                <a:latin typeface="Open Sans" panose="020B0606030504020204" pitchFamily="34" charset="0"/>
                <a:ea typeface="Open Sans" panose="020B0606030504020204" pitchFamily="34" charset="0"/>
                <a:cs typeface="Open Sans" panose="020B0606030504020204" pitchFamily="34" charset="0"/>
              </a:rPr>
              <a:t>REGRAS DE APOSENTADORIA</a:t>
            </a:r>
          </a:p>
          <a:p>
            <a:endParaRPr lang="pt-BR" sz="3500" dirty="0">
              <a:solidFill>
                <a:srgbClr val="2ECC7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CaixaDeTexto 3">
            <a:extLst>
              <a:ext uri="{FF2B5EF4-FFF2-40B4-BE49-F238E27FC236}">
                <a16:creationId xmlns:a16="http://schemas.microsoft.com/office/drawing/2014/main" id="{BE4D1757-BEEE-47D3-8202-19D0E92E5B20}"/>
              </a:ext>
            </a:extLst>
          </p:cNvPr>
          <p:cNvSpPr txBox="1"/>
          <p:nvPr/>
        </p:nvSpPr>
        <p:spPr>
          <a:xfrm>
            <a:off x="284327" y="1736533"/>
            <a:ext cx="11572387" cy="4659802"/>
          </a:xfrm>
          <a:prstGeom prst="rect">
            <a:avLst/>
          </a:prstGeom>
          <a:noFill/>
        </p:spPr>
        <p:txBody>
          <a:bodyPr wrap="square" rtlCol="0">
            <a:spAutoFit/>
          </a:bodyPr>
          <a:lstStyle/>
          <a:p>
            <a:pPr>
              <a:lnSpc>
                <a:spcPct val="150000"/>
              </a:lnSpc>
              <a:buClr>
                <a:srgbClr val="00B050"/>
              </a:buClr>
            </a:pPr>
            <a:r>
              <a:rPr lang="pt-BR" sz="2000" b="1" dirty="0">
                <a:solidFill>
                  <a:schemeClr val="bg2">
                    <a:lumMod val="25000"/>
                  </a:schemeClr>
                </a:solidFill>
                <a:latin typeface="Open Sans "/>
                <a:ea typeface="Open Sans" panose="020B0606030504020204" pitchFamily="34" charset="0"/>
                <a:cs typeface="Open Sans" panose="020B0606030504020204" pitchFamily="34" charset="0"/>
              </a:rPr>
              <a:t>APOSENTADORIA POR IDADE E TEMPO DE CONTRIBUIÇÃO:</a:t>
            </a:r>
          </a:p>
          <a:p>
            <a:pPr algn="just">
              <a:lnSpc>
                <a:spcPct val="150000"/>
              </a:lnSpc>
              <a:spcBef>
                <a:spcPct val="0"/>
              </a:spcBef>
            </a:pPr>
            <a:endParaRPr lang="pt-BR" sz="20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spcBef>
                <a:spcPct val="0"/>
              </a:spcBef>
              <a:buClr>
                <a:srgbClr val="4D4DEE"/>
              </a:buClr>
            </a:pPr>
            <a:r>
              <a:rPr lang="pt-BR" sz="20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Previsão Legal </a:t>
            </a:r>
            <a:r>
              <a:rPr lang="pt-BR" sz="2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Seção III, art. 34 e seguintes da Lei nº 801/2004. </a:t>
            </a:r>
          </a:p>
          <a:p>
            <a:pPr algn="just">
              <a:lnSpc>
                <a:spcPct val="150000"/>
              </a:lnSpc>
              <a:spcBef>
                <a:spcPct val="0"/>
              </a:spcBef>
              <a:buClr>
                <a:srgbClr val="4D4DEE"/>
              </a:buClr>
            </a:pPr>
            <a:endParaRPr lang="pt-BR"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spcBef>
                <a:spcPct val="0"/>
              </a:spcBef>
              <a:buClr>
                <a:srgbClr val="4D4DEE"/>
              </a:buClr>
            </a:pPr>
            <a:r>
              <a:rPr lang="pt-BR" sz="2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O segurado fará jus a Aposentadoria por Idade e Tempo de Contribuição, desde que preencha cumulativamente requer os seguintes requisitos: </a:t>
            </a:r>
            <a:r>
              <a:rPr lang="pt-BR" sz="20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tempo mínimo de 10 (dez) anos de efetivo exercício no serviço público</a:t>
            </a:r>
            <a:r>
              <a:rPr lang="pt-BR" sz="2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federal, estadual, distrital e municipal; tempo mínimo de 5 (cinco) anos de efetivo exercício no cargo em que se dará a aposentadoria, e; </a:t>
            </a:r>
            <a:r>
              <a:rPr lang="pt-BR" sz="20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60 (sessenta) anos de idade e 35 (trinta e cinco) de tempo de contribuição, se homem</a:t>
            </a:r>
            <a:r>
              <a:rPr lang="pt-BR" sz="2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e </a:t>
            </a:r>
            <a:r>
              <a:rPr lang="pt-BR" sz="20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55 (cinquenta e cinco) anos de idade e 30 (trinta) anos de tempo de contribuição, se mulher</a:t>
            </a:r>
            <a:r>
              <a:rPr lang="pt-BR" sz="2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p>
        </p:txBody>
      </p:sp>
      <p:cxnSp>
        <p:nvCxnSpPr>
          <p:cNvPr id="14" name="Conector reto 13">
            <a:extLst>
              <a:ext uri="{FF2B5EF4-FFF2-40B4-BE49-F238E27FC236}">
                <a16:creationId xmlns:a16="http://schemas.microsoft.com/office/drawing/2014/main" id="{56BE52FC-D4CA-7D51-0C0B-985BBEDD2729}"/>
              </a:ext>
            </a:extLst>
          </p:cNvPr>
          <p:cNvCxnSpPr/>
          <p:nvPr/>
        </p:nvCxnSpPr>
        <p:spPr>
          <a:xfrm>
            <a:off x="324668" y="471761"/>
            <a:ext cx="0" cy="870703"/>
          </a:xfrm>
          <a:prstGeom prst="line">
            <a:avLst/>
          </a:prstGeom>
          <a:ln w="38100">
            <a:solidFill>
              <a:srgbClr val="4D4DEE"/>
            </a:solidFill>
          </a:ln>
        </p:spPr>
        <p:style>
          <a:lnRef idx="1">
            <a:schemeClr val="accent1"/>
          </a:lnRef>
          <a:fillRef idx="0">
            <a:schemeClr val="accent1"/>
          </a:fillRef>
          <a:effectRef idx="0">
            <a:schemeClr val="accent1"/>
          </a:effectRef>
          <a:fontRef idx="minor">
            <a:schemeClr val="tx1"/>
          </a:fontRef>
        </p:style>
      </p:cxnSp>
      <p:grpSp>
        <p:nvGrpSpPr>
          <p:cNvPr id="2" name="Agrupar 1">
            <a:extLst>
              <a:ext uri="{FF2B5EF4-FFF2-40B4-BE49-F238E27FC236}">
                <a16:creationId xmlns:a16="http://schemas.microsoft.com/office/drawing/2014/main" id="{A9DC248F-5C17-573F-7125-F5DA604025A7}"/>
              </a:ext>
            </a:extLst>
          </p:cNvPr>
          <p:cNvGrpSpPr/>
          <p:nvPr/>
        </p:nvGrpSpPr>
        <p:grpSpPr>
          <a:xfrm>
            <a:off x="382718" y="6476028"/>
            <a:ext cx="11426564" cy="215444"/>
            <a:chOff x="383722" y="6203329"/>
            <a:chExt cx="11426564" cy="215444"/>
          </a:xfrm>
        </p:grpSpPr>
        <p:grpSp>
          <p:nvGrpSpPr>
            <p:cNvPr id="5" name="Agrupar 4">
              <a:extLst>
                <a:ext uri="{FF2B5EF4-FFF2-40B4-BE49-F238E27FC236}">
                  <a16:creationId xmlns:a16="http://schemas.microsoft.com/office/drawing/2014/main" id="{6784C6C1-1C29-D58E-683C-D191625FDD74}"/>
                </a:ext>
              </a:extLst>
            </p:cNvPr>
            <p:cNvGrpSpPr/>
            <p:nvPr/>
          </p:nvGrpSpPr>
          <p:grpSpPr>
            <a:xfrm>
              <a:off x="383722" y="6203329"/>
              <a:ext cx="3285332" cy="215444"/>
              <a:chOff x="383722" y="6203329"/>
              <a:chExt cx="3285332" cy="215444"/>
            </a:xfrm>
          </p:grpSpPr>
          <p:sp>
            <p:nvSpPr>
              <p:cNvPr id="7" name="Elipse 6">
                <a:extLst>
                  <a:ext uri="{FF2B5EF4-FFF2-40B4-BE49-F238E27FC236}">
                    <a16:creationId xmlns:a16="http://schemas.microsoft.com/office/drawing/2014/main" id="{3A3F0724-EAC9-4C68-90C4-A37B2EA174AE}"/>
                  </a:ext>
                </a:extLst>
              </p:cNvPr>
              <p:cNvSpPr/>
              <p:nvPr/>
            </p:nvSpPr>
            <p:spPr>
              <a:xfrm>
                <a:off x="383722" y="6267277"/>
                <a:ext cx="90040" cy="90040"/>
              </a:xfrm>
              <a:prstGeom prst="ellipse">
                <a:avLst/>
              </a:prstGeom>
              <a:noFill/>
              <a:ln>
                <a:solidFill>
                  <a:srgbClr val="4D4D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96C6E93A-E659-4C17-895D-D0A0AA45E2D8}"/>
                  </a:ext>
                </a:extLst>
              </p:cNvPr>
              <p:cNvSpPr txBox="1"/>
              <p:nvPr/>
            </p:nvSpPr>
            <p:spPr>
              <a:xfrm>
                <a:off x="544854" y="6203329"/>
                <a:ext cx="3124200" cy="215444"/>
              </a:xfrm>
              <a:prstGeom prst="rect">
                <a:avLst/>
              </a:prstGeom>
              <a:noFill/>
            </p:spPr>
            <p:txBody>
              <a:bodyPr wrap="square" rtlCol="0">
                <a:spAutoFit/>
              </a:bodyPr>
              <a:lstStyle/>
              <a:p>
                <a:r>
                  <a:rPr lang="pt-BR" sz="800" dirty="0" err="1">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Prá-aposentadoria</a:t>
                </a:r>
                <a:endParaRPr lang="pt-BR" sz="800" dirty="0">
                  <a:solidFill>
                    <a:schemeClr val="bg2">
                      <a:lumMod val="50000"/>
                    </a:schemeClr>
                  </a:solidFill>
                  <a:latin typeface="Syncopate bold" panose="02060507000000020003" pitchFamily="18" charset="0"/>
                  <a:ea typeface="Open Sans Extrabold" panose="020B0906030804020204" pitchFamily="34" charset="0"/>
                  <a:cs typeface="Open Sans Extrabold" panose="020B0906030804020204" pitchFamily="34" charset="0"/>
                </a:endParaRPr>
              </a:p>
            </p:txBody>
          </p:sp>
        </p:grpSp>
        <p:pic>
          <p:nvPicPr>
            <p:cNvPr id="6" name="Imagem 5" descr="Ícone&#10;&#10;Descrição gerada automaticamente">
              <a:extLst>
                <a:ext uri="{FF2B5EF4-FFF2-40B4-BE49-F238E27FC236}">
                  <a16:creationId xmlns:a16="http://schemas.microsoft.com/office/drawing/2014/main" id="{4921C784-F706-419C-F2A5-8C5606B725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4415" y="6224559"/>
              <a:ext cx="1115871" cy="194214"/>
            </a:xfrm>
            <a:prstGeom prst="rect">
              <a:avLst/>
            </a:prstGeom>
          </p:spPr>
        </p:pic>
      </p:grpSp>
      <p:pic>
        <p:nvPicPr>
          <p:cNvPr id="8" name="Imagem 7" descr="Interface gráfica do usuário, Texto&#10;&#10;Descrição gerada automaticamente">
            <a:extLst>
              <a:ext uri="{FF2B5EF4-FFF2-40B4-BE49-F238E27FC236}">
                <a16:creationId xmlns:a16="http://schemas.microsoft.com/office/drawing/2014/main" id="{C7439AFA-46BC-8E81-7B20-23FE6EC0F508}"/>
              </a:ext>
            </a:extLst>
          </p:cNvPr>
          <p:cNvPicPr>
            <a:picLocks noChangeAspect="1"/>
          </p:cNvPicPr>
          <p:nvPr/>
        </p:nvPicPr>
        <p:blipFill rotWithShape="1">
          <a:blip r:embed="rId3">
            <a:extLst>
              <a:ext uri="{28A0092B-C50C-407E-A947-70E740481C1C}">
                <a14:useLocalDpi xmlns:a14="http://schemas.microsoft.com/office/drawing/2010/main" val="0"/>
              </a:ext>
            </a:extLst>
          </a:blip>
          <a:srcRect l="25112" t="87154" r="51304" b="6163"/>
          <a:stretch/>
        </p:blipFill>
        <p:spPr>
          <a:xfrm>
            <a:off x="9196872" y="6376415"/>
            <a:ext cx="1496539" cy="414670"/>
          </a:xfrm>
          <a:prstGeom prst="rect">
            <a:avLst/>
          </a:prstGeom>
        </p:spPr>
      </p:pic>
    </p:spTree>
    <p:extLst>
      <p:ext uri="{BB962C8B-B14F-4D97-AF65-F5344CB8AC3E}">
        <p14:creationId xmlns:p14="http://schemas.microsoft.com/office/powerpoint/2010/main" val="4061326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4833CD6-9F2F-4D7D-93AF-CBF16B1ECDEF}"/>
              </a:ext>
            </a:extLst>
          </p:cNvPr>
          <p:cNvSpPr txBox="1"/>
          <p:nvPr/>
        </p:nvSpPr>
        <p:spPr>
          <a:xfrm>
            <a:off x="382718" y="656657"/>
            <a:ext cx="7571655" cy="1169551"/>
          </a:xfrm>
          <a:prstGeom prst="rect">
            <a:avLst/>
          </a:prstGeom>
          <a:noFill/>
        </p:spPr>
        <p:txBody>
          <a:bodyPr wrap="square" rtlCol="0">
            <a:spAutoFit/>
          </a:bodyPr>
          <a:lstStyle/>
          <a:p>
            <a:r>
              <a:rPr lang="pt-BR" sz="3500" dirty="0">
                <a:solidFill>
                  <a:srgbClr val="4D4DEE"/>
                </a:solidFill>
                <a:latin typeface="Open Sans" panose="020B0606030504020204" pitchFamily="34" charset="0"/>
                <a:ea typeface="Open Sans" panose="020B0606030504020204" pitchFamily="34" charset="0"/>
                <a:cs typeface="Open Sans" panose="020B0606030504020204" pitchFamily="34" charset="0"/>
              </a:rPr>
              <a:t>REGRAS DE APOSENTADORIA</a:t>
            </a:r>
          </a:p>
          <a:p>
            <a:endParaRPr lang="pt-BR" sz="3500" dirty="0">
              <a:solidFill>
                <a:srgbClr val="2ECC7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CaixaDeTexto 3">
            <a:extLst>
              <a:ext uri="{FF2B5EF4-FFF2-40B4-BE49-F238E27FC236}">
                <a16:creationId xmlns:a16="http://schemas.microsoft.com/office/drawing/2014/main" id="{BE4D1757-BEEE-47D3-8202-19D0E92E5B20}"/>
              </a:ext>
            </a:extLst>
          </p:cNvPr>
          <p:cNvSpPr txBox="1"/>
          <p:nvPr/>
        </p:nvSpPr>
        <p:spPr>
          <a:xfrm>
            <a:off x="284327" y="1736533"/>
            <a:ext cx="11572387" cy="3447098"/>
          </a:xfrm>
          <a:prstGeom prst="rect">
            <a:avLst/>
          </a:prstGeom>
          <a:noFill/>
        </p:spPr>
        <p:txBody>
          <a:bodyPr wrap="square" rtlCol="0">
            <a:spAutoFit/>
          </a:bodyPr>
          <a:lstStyle/>
          <a:p>
            <a:pPr>
              <a:lnSpc>
                <a:spcPct val="150000"/>
              </a:lnSpc>
              <a:buClr>
                <a:srgbClr val="00B050"/>
              </a:buClr>
            </a:pPr>
            <a:r>
              <a:rPr lang="pt-BR" sz="2000" b="1" dirty="0">
                <a:solidFill>
                  <a:schemeClr val="bg2">
                    <a:lumMod val="25000"/>
                  </a:schemeClr>
                </a:solidFill>
                <a:latin typeface="Open Sans "/>
                <a:ea typeface="Open Sans" panose="020B0606030504020204" pitchFamily="34" charset="0"/>
                <a:cs typeface="Open Sans" panose="020B0606030504020204" pitchFamily="34" charset="0"/>
              </a:rPr>
              <a:t>APOSENTADORIA POR IDADE E TEMPO DE CONTRIBUIÇÃO:</a:t>
            </a:r>
          </a:p>
          <a:p>
            <a:pPr algn="just">
              <a:lnSpc>
                <a:spcPct val="150000"/>
              </a:lnSpc>
              <a:spcBef>
                <a:spcPct val="0"/>
              </a:spcBef>
            </a:pPr>
            <a:endParaRPr lang="pt-BR" sz="20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pt-BR" sz="20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Cálculo </a:t>
            </a:r>
            <a:r>
              <a:rPr lang="pt-BR" sz="2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p>
          <a:p>
            <a:pPr algn="just"/>
            <a:r>
              <a:rPr lang="pt-BR" sz="2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p>
          <a:p>
            <a:pPr algn="just"/>
            <a:r>
              <a:rPr lang="pt-BR" sz="2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Os proventos da Aposentadoria por Idade e Tempo de Contribuição serão calculados considerando a média aritmética simples das maiores remunerações ou subsídios, utilizado como base para as contribuições do servidor, correspondente a oitenta por cento de todo período contributivo desde a competência de julho de 1994 ou desde o início da contribuição, se posterior a competência de julho de 1994. </a:t>
            </a:r>
          </a:p>
          <a:p>
            <a:pPr algn="just"/>
            <a:r>
              <a:rPr lang="pt-BR" sz="1800" dirty="0">
                <a:effectLst/>
                <a:latin typeface="Arial" panose="020B0604020202020204" pitchFamily="34" charset="0"/>
                <a:ea typeface="Calibri" panose="020F0502020204030204" pitchFamily="34" charset="0"/>
                <a:cs typeface="Times New Roman" panose="02020603050405020304" pitchFamily="18" charset="0"/>
              </a:rPr>
              <a:t> </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 name="Conector reto 13">
            <a:extLst>
              <a:ext uri="{FF2B5EF4-FFF2-40B4-BE49-F238E27FC236}">
                <a16:creationId xmlns:a16="http://schemas.microsoft.com/office/drawing/2014/main" id="{56BE52FC-D4CA-7D51-0C0B-985BBEDD2729}"/>
              </a:ext>
            </a:extLst>
          </p:cNvPr>
          <p:cNvCxnSpPr/>
          <p:nvPr/>
        </p:nvCxnSpPr>
        <p:spPr>
          <a:xfrm>
            <a:off x="324668" y="471761"/>
            <a:ext cx="0" cy="870703"/>
          </a:xfrm>
          <a:prstGeom prst="line">
            <a:avLst/>
          </a:prstGeom>
          <a:ln w="38100">
            <a:solidFill>
              <a:srgbClr val="4D4DEE"/>
            </a:solidFill>
          </a:ln>
        </p:spPr>
        <p:style>
          <a:lnRef idx="1">
            <a:schemeClr val="accent1"/>
          </a:lnRef>
          <a:fillRef idx="0">
            <a:schemeClr val="accent1"/>
          </a:fillRef>
          <a:effectRef idx="0">
            <a:schemeClr val="accent1"/>
          </a:effectRef>
          <a:fontRef idx="minor">
            <a:schemeClr val="tx1"/>
          </a:fontRef>
        </p:style>
      </p:cxnSp>
      <p:grpSp>
        <p:nvGrpSpPr>
          <p:cNvPr id="2" name="Agrupar 1">
            <a:extLst>
              <a:ext uri="{FF2B5EF4-FFF2-40B4-BE49-F238E27FC236}">
                <a16:creationId xmlns:a16="http://schemas.microsoft.com/office/drawing/2014/main" id="{A9DC248F-5C17-573F-7125-F5DA604025A7}"/>
              </a:ext>
            </a:extLst>
          </p:cNvPr>
          <p:cNvGrpSpPr/>
          <p:nvPr/>
        </p:nvGrpSpPr>
        <p:grpSpPr>
          <a:xfrm>
            <a:off x="382718" y="6476028"/>
            <a:ext cx="11426564" cy="215444"/>
            <a:chOff x="383722" y="6203329"/>
            <a:chExt cx="11426564" cy="215444"/>
          </a:xfrm>
        </p:grpSpPr>
        <p:grpSp>
          <p:nvGrpSpPr>
            <p:cNvPr id="5" name="Agrupar 4">
              <a:extLst>
                <a:ext uri="{FF2B5EF4-FFF2-40B4-BE49-F238E27FC236}">
                  <a16:creationId xmlns:a16="http://schemas.microsoft.com/office/drawing/2014/main" id="{6784C6C1-1C29-D58E-683C-D191625FDD74}"/>
                </a:ext>
              </a:extLst>
            </p:cNvPr>
            <p:cNvGrpSpPr/>
            <p:nvPr/>
          </p:nvGrpSpPr>
          <p:grpSpPr>
            <a:xfrm>
              <a:off x="383722" y="6203329"/>
              <a:ext cx="3285332" cy="215444"/>
              <a:chOff x="383722" y="6203329"/>
              <a:chExt cx="3285332" cy="215444"/>
            </a:xfrm>
          </p:grpSpPr>
          <p:sp>
            <p:nvSpPr>
              <p:cNvPr id="7" name="Elipse 6">
                <a:extLst>
                  <a:ext uri="{FF2B5EF4-FFF2-40B4-BE49-F238E27FC236}">
                    <a16:creationId xmlns:a16="http://schemas.microsoft.com/office/drawing/2014/main" id="{3A3F0724-EAC9-4C68-90C4-A37B2EA174AE}"/>
                  </a:ext>
                </a:extLst>
              </p:cNvPr>
              <p:cNvSpPr/>
              <p:nvPr/>
            </p:nvSpPr>
            <p:spPr>
              <a:xfrm>
                <a:off x="383722" y="6267277"/>
                <a:ext cx="90040" cy="90040"/>
              </a:xfrm>
              <a:prstGeom prst="ellipse">
                <a:avLst/>
              </a:prstGeom>
              <a:noFill/>
              <a:ln>
                <a:solidFill>
                  <a:srgbClr val="4D4D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96C6E93A-E659-4C17-895D-D0A0AA45E2D8}"/>
                  </a:ext>
                </a:extLst>
              </p:cNvPr>
              <p:cNvSpPr txBox="1"/>
              <p:nvPr/>
            </p:nvSpPr>
            <p:spPr>
              <a:xfrm>
                <a:off x="544854" y="6203329"/>
                <a:ext cx="3124200" cy="215444"/>
              </a:xfrm>
              <a:prstGeom prst="rect">
                <a:avLst/>
              </a:prstGeom>
              <a:noFill/>
            </p:spPr>
            <p:txBody>
              <a:bodyPr wrap="square" rtlCol="0">
                <a:spAutoFit/>
              </a:bodyPr>
              <a:lstStyle/>
              <a:p>
                <a:r>
                  <a:rPr lang="pt-BR" sz="800" dirty="0" err="1">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Prá-aposentadoria</a:t>
                </a:r>
                <a:endParaRPr lang="pt-BR" sz="800" dirty="0">
                  <a:solidFill>
                    <a:schemeClr val="bg2">
                      <a:lumMod val="50000"/>
                    </a:schemeClr>
                  </a:solidFill>
                  <a:latin typeface="Syncopate bold" panose="02060507000000020003" pitchFamily="18" charset="0"/>
                  <a:ea typeface="Open Sans Extrabold" panose="020B0906030804020204" pitchFamily="34" charset="0"/>
                  <a:cs typeface="Open Sans Extrabold" panose="020B0906030804020204" pitchFamily="34" charset="0"/>
                </a:endParaRPr>
              </a:p>
            </p:txBody>
          </p:sp>
        </p:grpSp>
        <p:pic>
          <p:nvPicPr>
            <p:cNvPr id="6" name="Imagem 5" descr="Ícone&#10;&#10;Descrição gerada automaticamente">
              <a:extLst>
                <a:ext uri="{FF2B5EF4-FFF2-40B4-BE49-F238E27FC236}">
                  <a16:creationId xmlns:a16="http://schemas.microsoft.com/office/drawing/2014/main" id="{4921C784-F706-419C-F2A5-8C5606B725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4415" y="6224559"/>
              <a:ext cx="1115871" cy="194214"/>
            </a:xfrm>
            <a:prstGeom prst="rect">
              <a:avLst/>
            </a:prstGeom>
          </p:spPr>
        </p:pic>
      </p:grpSp>
      <p:pic>
        <p:nvPicPr>
          <p:cNvPr id="8" name="Imagem 7" descr="Interface gráfica do usuário, Texto&#10;&#10;Descrição gerada automaticamente">
            <a:extLst>
              <a:ext uri="{FF2B5EF4-FFF2-40B4-BE49-F238E27FC236}">
                <a16:creationId xmlns:a16="http://schemas.microsoft.com/office/drawing/2014/main" id="{BC6C4BC8-5B9D-B76C-1FCA-EB7D1BB00E06}"/>
              </a:ext>
            </a:extLst>
          </p:cNvPr>
          <p:cNvPicPr>
            <a:picLocks noChangeAspect="1"/>
          </p:cNvPicPr>
          <p:nvPr/>
        </p:nvPicPr>
        <p:blipFill rotWithShape="1">
          <a:blip r:embed="rId3">
            <a:extLst>
              <a:ext uri="{28A0092B-C50C-407E-A947-70E740481C1C}">
                <a14:useLocalDpi xmlns:a14="http://schemas.microsoft.com/office/drawing/2010/main" val="0"/>
              </a:ext>
            </a:extLst>
          </a:blip>
          <a:srcRect l="25112" t="87154" r="51304" b="6163"/>
          <a:stretch/>
        </p:blipFill>
        <p:spPr>
          <a:xfrm>
            <a:off x="9196872" y="6376415"/>
            <a:ext cx="1496539" cy="414670"/>
          </a:xfrm>
          <a:prstGeom prst="rect">
            <a:avLst/>
          </a:prstGeom>
        </p:spPr>
      </p:pic>
    </p:spTree>
    <p:extLst>
      <p:ext uri="{BB962C8B-B14F-4D97-AF65-F5344CB8AC3E}">
        <p14:creationId xmlns:p14="http://schemas.microsoft.com/office/powerpoint/2010/main" val="63355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4833CD6-9F2F-4D7D-93AF-CBF16B1ECDEF}"/>
              </a:ext>
            </a:extLst>
          </p:cNvPr>
          <p:cNvSpPr txBox="1"/>
          <p:nvPr/>
        </p:nvSpPr>
        <p:spPr>
          <a:xfrm>
            <a:off x="382718" y="656657"/>
            <a:ext cx="7571655" cy="1169551"/>
          </a:xfrm>
          <a:prstGeom prst="rect">
            <a:avLst/>
          </a:prstGeom>
          <a:noFill/>
        </p:spPr>
        <p:txBody>
          <a:bodyPr wrap="square" rtlCol="0">
            <a:spAutoFit/>
          </a:bodyPr>
          <a:lstStyle/>
          <a:p>
            <a:r>
              <a:rPr lang="pt-BR" sz="3500" dirty="0">
                <a:solidFill>
                  <a:srgbClr val="4D4DEE"/>
                </a:solidFill>
                <a:latin typeface="Open Sans" panose="020B0606030504020204" pitchFamily="34" charset="0"/>
                <a:ea typeface="Open Sans" panose="020B0606030504020204" pitchFamily="34" charset="0"/>
                <a:cs typeface="Open Sans" panose="020B0606030504020204" pitchFamily="34" charset="0"/>
              </a:rPr>
              <a:t>REGRAS DE APOSENTADORIA</a:t>
            </a:r>
          </a:p>
          <a:p>
            <a:endParaRPr lang="pt-BR" sz="3500" dirty="0">
              <a:solidFill>
                <a:srgbClr val="2ECC7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CaixaDeTexto 3">
            <a:extLst>
              <a:ext uri="{FF2B5EF4-FFF2-40B4-BE49-F238E27FC236}">
                <a16:creationId xmlns:a16="http://schemas.microsoft.com/office/drawing/2014/main" id="{BE4D1757-BEEE-47D3-8202-19D0E92E5B20}"/>
              </a:ext>
            </a:extLst>
          </p:cNvPr>
          <p:cNvSpPr txBox="1"/>
          <p:nvPr/>
        </p:nvSpPr>
        <p:spPr>
          <a:xfrm>
            <a:off x="284327" y="1736533"/>
            <a:ext cx="11572387" cy="3785652"/>
          </a:xfrm>
          <a:prstGeom prst="rect">
            <a:avLst/>
          </a:prstGeom>
          <a:noFill/>
        </p:spPr>
        <p:txBody>
          <a:bodyPr wrap="square" rtlCol="0">
            <a:spAutoFit/>
          </a:bodyPr>
          <a:lstStyle/>
          <a:p>
            <a:pPr>
              <a:lnSpc>
                <a:spcPct val="150000"/>
              </a:lnSpc>
              <a:buClr>
                <a:srgbClr val="00B050"/>
              </a:buClr>
            </a:pPr>
            <a:r>
              <a:rPr lang="pt-BR" sz="2000" b="1" dirty="0">
                <a:solidFill>
                  <a:schemeClr val="bg2">
                    <a:lumMod val="25000"/>
                  </a:schemeClr>
                </a:solidFill>
                <a:latin typeface="Open Sans "/>
                <a:ea typeface="Open Sans" panose="020B0606030504020204" pitchFamily="34" charset="0"/>
                <a:cs typeface="Open Sans" panose="020B0606030504020204" pitchFamily="34" charset="0"/>
              </a:rPr>
              <a:t>APOSENTADORIA ESPECIAL - MAGISTÉRIO:</a:t>
            </a:r>
          </a:p>
          <a:p>
            <a:pPr algn="just">
              <a:lnSpc>
                <a:spcPct val="150000"/>
              </a:lnSpc>
              <a:spcBef>
                <a:spcPct val="0"/>
              </a:spcBef>
            </a:pPr>
            <a:endParaRPr lang="pt-BR" sz="20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pt-BR" sz="20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Previsão Legal </a:t>
            </a:r>
            <a:r>
              <a:rPr lang="pt-BR" sz="2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Seção IV, art. 34, § 1º e 2º da Lei nº 801/2004. </a:t>
            </a:r>
          </a:p>
          <a:p>
            <a:pPr algn="just"/>
            <a:r>
              <a:rPr lang="pt-BR" sz="2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p>
          <a:p>
            <a:pPr algn="just"/>
            <a:r>
              <a:rPr lang="pt-BR" sz="2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Para o professor que comprove exclusivamente tempo de efetivo exercício da função de magistério na educação infantil e no ensino fundamental e médio terá a redução em cinco anos nos requisitos de idade e tempo de contribuição.  </a:t>
            </a:r>
          </a:p>
          <a:p>
            <a:pPr algn="just"/>
            <a:r>
              <a:rPr lang="pt-BR" sz="2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p>
          <a:p>
            <a:pPr algn="just"/>
            <a:r>
              <a:rPr lang="pt-BR" sz="2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*Para fins da redução prevista em no dispositivo legal retromencionado considera-se função de magistério a atividade docente do professor exercida exclusivamente em sala de aula. </a:t>
            </a:r>
          </a:p>
          <a:p>
            <a:pPr algn="just"/>
            <a:r>
              <a:rPr lang="pt-BR" sz="2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p>
        </p:txBody>
      </p:sp>
      <p:cxnSp>
        <p:nvCxnSpPr>
          <p:cNvPr id="14" name="Conector reto 13">
            <a:extLst>
              <a:ext uri="{FF2B5EF4-FFF2-40B4-BE49-F238E27FC236}">
                <a16:creationId xmlns:a16="http://schemas.microsoft.com/office/drawing/2014/main" id="{56BE52FC-D4CA-7D51-0C0B-985BBEDD2729}"/>
              </a:ext>
            </a:extLst>
          </p:cNvPr>
          <p:cNvCxnSpPr/>
          <p:nvPr/>
        </p:nvCxnSpPr>
        <p:spPr>
          <a:xfrm>
            <a:off x="324668" y="471761"/>
            <a:ext cx="0" cy="870703"/>
          </a:xfrm>
          <a:prstGeom prst="line">
            <a:avLst/>
          </a:prstGeom>
          <a:ln w="38100">
            <a:solidFill>
              <a:srgbClr val="4D4DEE"/>
            </a:solidFill>
          </a:ln>
        </p:spPr>
        <p:style>
          <a:lnRef idx="1">
            <a:schemeClr val="accent1"/>
          </a:lnRef>
          <a:fillRef idx="0">
            <a:schemeClr val="accent1"/>
          </a:fillRef>
          <a:effectRef idx="0">
            <a:schemeClr val="accent1"/>
          </a:effectRef>
          <a:fontRef idx="minor">
            <a:schemeClr val="tx1"/>
          </a:fontRef>
        </p:style>
      </p:cxnSp>
      <p:grpSp>
        <p:nvGrpSpPr>
          <p:cNvPr id="2" name="Agrupar 1">
            <a:extLst>
              <a:ext uri="{FF2B5EF4-FFF2-40B4-BE49-F238E27FC236}">
                <a16:creationId xmlns:a16="http://schemas.microsoft.com/office/drawing/2014/main" id="{A9DC248F-5C17-573F-7125-F5DA604025A7}"/>
              </a:ext>
            </a:extLst>
          </p:cNvPr>
          <p:cNvGrpSpPr/>
          <p:nvPr/>
        </p:nvGrpSpPr>
        <p:grpSpPr>
          <a:xfrm>
            <a:off x="382718" y="6476028"/>
            <a:ext cx="11426564" cy="215444"/>
            <a:chOff x="383722" y="6203329"/>
            <a:chExt cx="11426564" cy="215444"/>
          </a:xfrm>
        </p:grpSpPr>
        <p:grpSp>
          <p:nvGrpSpPr>
            <p:cNvPr id="5" name="Agrupar 4">
              <a:extLst>
                <a:ext uri="{FF2B5EF4-FFF2-40B4-BE49-F238E27FC236}">
                  <a16:creationId xmlns:a16="http://schemas.microsoft.com/office/drawing/2014/main" id="{6784C6C1-1C29-D58E-683C-D191625FDD74}"/>
                </a:ext>
              </a:extLst>
            </p:cNvPr>
            <p:cNvGrpSpPr/>
            <p:nvPr/>
          </p:nvGrpSpPr>
          <p:grpSpPr>
            <a:xfrm>
              <a:off x="383722" y="6203329"/>
              <a:ext cx="3285332" cy="215444"/>
              <a:chOff x="383722" y="6203329"/>
              <a:chExt cx="3285332" cy="215444"/>
            </a:xfrm>
          </p:grpSpPr>
          <p:sp>
            <p:nvSpPr>
              <p:cNvPr id="7" name="Elipse 6">
                <a:extLst>
                  <a:ext uri="{FF2B5EF4-FFF2-40B4-BE49-F238E27FC236}">
                    <a16:creationId xmlns:a16="http://schemas.microsoft.com/office/drawing/2014/main" id="{3A3F0724-EAC9-4C68-90C4-A37B2EA174AE}"/>
                  </a:ext>
                </a:extLst>
              </p:cNvPr>
              <p:cNvSpPr/>
              <p:nvPr/>
            </p:nvSpPr>
            <p:spPr>
              <a:xfrm>
                <a:off x="383722" y="6267277"/>
                <a:ext cx="90040" cy="90040"/>
              </a:xfrm>
              <a:prstGeom prst="ellipse">
                <a:avLst/>
              </a:prstGeom>
              <a:noFill/>
              <a:ln>
                <a:solidFill>
                  <a:srgbClr val="4D4D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96C6E93A-E659-4C17-895D-D0A0AA45E2D8}"/>
                  </a:ext>
                </a:extLst>
              </p:cNvPr>
              <p:cNvSpPr txBox="1"/>
              <p:nvPr/>
            </p:nvSpPr>
            <p:spPr>
              <a:xfrm>
                <a:off x="544854" y="6203329"/>
                <a:ext cx="3124200" cy="215444"/>
              </a:xfrm>
              <a:prstGeom prst="rect">
                <a:avLst/>
              </a:prstGeom>
              <a:noFill/>
            </p:spPr>
            <p:txBody>
              <a:bodyPr wrap="square" rtlCol="0">
                <a:spAutoFit/>
              </a:bodyPr>
              <a:lstStyle/>
              <a:p>
                <a:r>
                  <a:rPr lang="pt-BR" sz="800" dirty="0" err="1">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Prá-aposentadoria</a:t>
                </a:r>
                <a:endParaRPr lang="pt-BR" sz="800" dirty="0">
                  <a:solidFill>
                    <a:schemeClr val="bg2">
                      <a:lumMod val="50000"/>
                    </a:schemeClr>
                  </a:solidFill>
                  <a:latin typeface="Syncopate bold" panose="02060507000000020003" pitchFamily="18" charset="0"/>
                  <a:ea typeface="Open Sans Extrabold" panose="020B0906030804020204" pitchFamily="34" charset="0"/>
                  <a:cs typeface="Open Sans Extrabold" panose="020B0906030804020204" pitchFamily="34" charset="0"/>
                </a:endParaRPr>
              </a:p>
            </p:txBody>
          </p:sp>
        </p:grpSp>
        <p:pic>
          <p:nvPicPr>
            <p:cNvPr id="6" name="Imagem 5" descr="Ícone&#10;&#10;Descrição gerada automaticamente">
              <a:extLst>
                <a:ext uri="{FF2B5EF4-FFF2-40B4-BE49-F238E27FC236}">
                  <a16:creationId xmlns:a16="http://schemas.microsoft.com/office/drawing/2014/main" id="{4921C784-F706-419C-F2A5-8C5606B725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4415" y="6224559"/>
              <a:ext cx="1115871" cy="194214"/>
            </a:xfrm>
            <a:prstGeom prst="rect">
              <a:avLst/>
            </a:prstGeom>
          </p:spPr>
        </p:pic>
      </p:grpSp>
      <p:pic>
        <p:nvPicPr>
          <p:cNvPr id="8" name="Imagem 7" descr="Interface gráfica do usuário, Texto&#10;&#10;Descrição gerada automaticamente">
            <a:extLst>
              <a:ext uri="{FF2B5EF4-FFF2-40B4-BE49-F238E27FC236}">
                <a16:creationId xmlns:a16="http://schemas.microsoft.com/office/drawing/2014/main" id="{5A9BD2EF-BED1-B190-EC4A-54C67AE2B224}"/>
              </a:ext>
            </a:extLst>
          </p:cNvPr>
          <p:cNvPicPr>
            <a:picLocks noChangeAspect="1"/>
          </p:cNvPicPr>
          <p:nvPr/>
        </p:nvPicPr>
        <p:blipFill rotWithShape="1">
          <a:blip r:embed="rId3">
            <a:extLst>
              <a:ext uri="{28A0092B-C50C-407E-A947-70E740481C1C}">
                <a14:useLocalDpi xmlns:a14="http://schemas.microsoft.com/office/drawing/2010/main" val="0"/>
              </a:ext>
            </a:extLst>
          </a:blip>
          <a:srcRect l="25112" t="87154" r="51304" b="6163"/>
          <a:stretch/>
        </p:blipFill>
        <p:spPr>
          <a:xfrm>
            <a:off x="9196872" y="6376415"/>
            <a:ext cx="1496539" cy="414670"/>
          </a:xfrm>
          <a:prstGeom prst="rect">
            <a:avLst/>
          </a:prstGeom>
        </p:spPr>
      </p:pic>
    </p:spTree>
    <p:extLst>
      <p:ext uri="{BB962C8B-B14F-4D97-AF65-F5344CB8AC3E}">
        <p14:creationId xmlns:p14="http://schemas.microsoft.com/office/powerpoint/2010/main" val="1835856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4833CD6-9F2F-4D7D-93AF-CBF16B1ECDEF}"/>
              </a:ext>
            </a:extLst>
          </p:cNvPr>
          <p:cNvSpPr txBox="1"/>
          <p:nvPr/>
        </p:nvSpPr>
        <p:spPr>
          <a:xfrm>
            <a:off x="382718" y="656657"/>
            <a:ext cx="7571655" cy="1169551"/>
          </a:xfrm>
          <a:prstGeom prst="rect">
            <a:avLst/>
          </a:prstGeom>
          <a:noFill/>
        </p:spPr>
        <p:txBody>
          <a:bodyPr wrap="square" rtlCol="0">
            <a:spAutoFit/>
          </a:bodyPr>
          <a:lstStyle/>
          <a:p>
            <a:r>
              <a:rPr lang="pt-BR" sz="3500" dirty="0">
                <a:solidFill>
                  <a:srgbClr val="4D4DEE"/>
                </a:solidFill>
                <a:latin typeface="Open Sans" panose="020B0606030504020204" pitchFamily="34" charset="0"/>
                <a:ea typeface="Open Sans" panose="020B0606030504020204" pitchFamily="34" charset="0"/>
                <a:cs typeface="Open Sans" panose="020B0606030504020204" pitchFamily="34" charset="0"/>
              </a:rPr>
              <a:t>REGRAS DE APOSENTADORIA</a:t>
            </a:r>
          </a:p>
          <a:p>
            <a:endParaRPr lang="pt-BR" sz="3500" dirty="0">
              <a:solidFill>
                <a:srgbClr val="2ECC7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CaixaDeTexto 3">
            <a:extLst>
              <a:ext uri="{FF2B5EF4-FFF2-40B4-BE49-F238E27FC236}">
                <a16:creationId xmlns:a16="http://schemas.microsoft.com/office/drawing/2014/main" id="{BE4D1757-BEEE-47D3-8202-19D0E92E5B20}"/>
              </a:ext>
            </a:extLst>
          </p:cNvPr>
          <p:cNvSpPr txBox="1"/>
          <p:nvPr/>
        </p:nvSpPr>
        <p:spPr>
          <a:xfrm>
            <a:off x="284327" y="1736533"/>
            <a:ext cx="11572387" cy="3785652"/>
          </a:xfrm>
          <a:prstGeom prst="rect">
            <a:avLst/>
          </a:prstGeom>
          <a:noFill/>
        </p:spPr>
        <p:txBody>
          <a:bodyPr wrap="square" rtlCol="0">
            <a:spAutoFit/>
          </a:bodyPr>
          <a:lstStyle/>
          <a:p>
            <a:pPr>
              <a:lnSpc>
                <a:spcPct val="150000"/>
              </a:lnSpc>
              <a:buClr>
                <a:srgbClr val="00B050"/>
              </a:buClr>
            </a:pPr>
            <a:r>
              <a:rPr lang="pt-BR" sz="2000" b="1" dirty="0">
                <a:solidFill>
                  <a:schemeClr val="bg2">
                    <a:lumMod val="25000"/>
                  </a:schemeClr>
                </a:solidFill>
                <a:latin typeface="Open Sans "/>
                <a:ea typeface="Open Sans" panose="020B0606030504020204" pitchFamily="34" charset="0"/>
                <a:cs typeface="Open Sans" panose="020B0606030504020204" pitchFamily="34" charset="0"/>
              </a:rPr>
              <a:t>APOSENTADORIA POR IDADE:</a:t>
            </a:r>
          </a:p>
          <a:p>
            <a:pPr algn="just">
              <a:lnSpc>
                <a:spcPct val="150000"/>
              </a:lnSpc>
              <a:spcBef>
                <a:spcPct val="0"/>
              </a:spcBef>
            </a:pPr>
            <a:endParaRPr lang="pt-BR" sz="20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pt-BR" sz="20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Previsão Legal </a:t>
            </a:r>
            <a:r>
              <a:rPr lang="pt-BR" sz="2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Seção IV, art. 35 e seguintes da Lei nº 801/2004. </a:t>
            </a:r>
          </a:p>
          <a:p>
            <a:pPr algn="just"/>
            <a:r>
              <a:rPr lang="pt-BR" sz="2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p>
          <a:p>
            <a:pPr algn="just"/>
            <a:r>
              <a:rPr lang="pt-BR" sz="2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O segurado fará jus a Aposentadoria por Idade, com proventos proporcionais ao tempo de contribuição, desde que preencha cumulativamente os seguintes requisitos: tempo mínimo de 10 (dez) anos de efetivo exercício no serviço público federal, estadual, distrital e municipal; tempo mínimo de 5 (cinco) anos de efetivo exercício no cargo em que se dará a aposentadoria, e; 65 (sessenta e cinco) anos de idade, se homem, e 60 (sessenta) anos de idade, se mulher.    </a:t>
            </a:r>
          </a:p>
          <a:p>
            <a:pPr algn="just"/>
            <a:endParaRPr lang="pt-BR" sz="2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pt-BR" sz="2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p>
        </p:txBody>
      </p:sp>
      <p:cxnSp>
        <p:nvCxnSpPr>
          <p:cNvPr id="14" name="Conector reto 13">
            <a:extLst>
              <a:ext uri="{FF2B5EF4-FFF2-40B4-BE49-F238E27FC236}">
                <a16:creationId xmlns:a16="http://schemas.microsoft.com/office/drawing/2014/main" id="{56BE52FC-D4CA-7D51-0C0B-985BBEDD2729}"/>
              </a:ext>
            </a:extLst>
          </p:cNvPr>
          <p:cNvCxnSpPr/>
          <p:nvPr/>
        </p:nvCxnSpPr>
        <p:spPr>
          <a:xfrm>
            <a:off x="324668" y="471761"/>
            <a:ext cx="0" cy="870703"/>
          </a:xfrm>
          <a:prstGeom prst="line">
            <a:avLst/>
          </a:prstGeom>
          <a:ln w="38100">
            <a:solidFill>
              <a:srgbClr val="4D4DEE"/>
            </a:solidFill>
          </a:ln>
        </p:spPr>
        <p:style>
          <a:lnRef idx="1">
            <a:schemeClr val="accent1"/>
          </a:lnRef>
          <a:fillRef idx="0">
            <a:schemeClr val="accent1"/>
          </a:fillRef>
          <a:effectRef idx="0">
            <a:schemeClr val="accent1"/>
          </a:effectRef>
          <a:fontRef idx="minor">
            <a:schemeClr val="tx1"/>
          </a:fontRef>
        </p:style>
      </p:cxnSp>
      <p:grpSp>
        <p:nvGrpSpPr>
          <p:cNvPr id="2" name="Agrupar 1">
            <a:extLst>
              <a:ext uri="{FF2B5EF4-FFF2-40B4-BE49-F238E27FC236}">
                <a16:creationId xmlns:a16="http://schemas.microsoft.com/office/drawing/2014/main" id="{A9DC248F-5C17-573F-7125-F5DA604025A7}"/>
              </a:ext>
            </a:extLst>
          </p:cNvPr>
          <p:cNvGrpSpPr/>
          <p:nvPr/>
        </p:nvGrpSpPr>
        <p:grpSpPr>
          <a:xfrm>
            <a:off x="382718" y="6476028"/>
            <a:ext cx="11426564" cy="215444"/>
            <a:chOff x="383722" y="6203329"/>
            <a:chExt cx="11426564" cy="215444"/>
          </a:xfrm>
        </p:grpSpPr>
        <p:grpSp>
          <p:nvGrpSpPr>
            <p:cNvPr id="5" name="Agrupar 4">
              <a:extLst>
                <a:ext uri="{FF2B5EF4-FFF2-40B4-BE49-F238E27FC236}">
                  <a16:creationId xmlns:a16="http://schemas.microsoft.com/office/drawing/2014/main" id="{6784C6C1-1C29-D58E-683C-D191625FDD74}"/>
                </a:ext>
              </a:extLst>
            </p:cNvPr>
            <p:cNvGrpSpPr/>
            <p:nvPr/>
          </p:nvGrpSpPr>
          <p:grpSpPr>
            <a:xfrm>
              <a:off x="383722" y="6203329"/>
              <a:ext cx="3285332" cy="215444"/>
              <a:chOff x="383722" y="6203329"/>
              <a:chExt cx="3285332" cy="215444"/>
            </a:xfrm>
          </p:grpSpPr>
          <p:sp>
            <p:nvSpPr>
              <p:cNvPr id="7" name="Elipse 6">
                <a:extLst>
                  <a:ext uri="{FF2B5EF4-FFF2-40B4-BE49-F238E27FC236}">
                    <a16:creationId xmlns:a16="http://schemas.microsoft.com/office/drawing/2014/main" id="{3A3F0724-EAC9-4C68-90C4-A37B2EA174AE}"/>
                  </a:ext>
                </a:extLst>
              </p:cNvPr>
              <p:cNvSpPr/>
              <p:nvPr/>
            </p:nvSpPr>
            <p:spPr>
              <a:xfrm>
                <a:off x="383722" y="6267277"/>
                <a:ext cx="90040" cy="90040"/>
              </a:xfrm>
              <a:prstGeom prst="ellipse">
                <a:avLst/>
              </a:prstGeom>
              <a:noFill/>
              <a:ln>
                <a:solidFill>
                  <a:srgbClr val="4D4D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96C6E93A-E659-4C17-895D-D0A0AA45E2D8}"/>
                  </a:ext>
                </a:extLst>
              </p:cNvPr>
              <p:cNvSpPr txBox="1"/>
              <p:nvPr/>
            </p:nvSpPr>
            <p:spPr>
              <a:xfrm>
                <a:off x="544854" y="6203329"/>
                <a:ext cx="3124200" cy="215444"/>
              </a:xfrm>
              <a:prstGeom prst="rect">
                <a:avLst/>
              </a:prstGeom>
              <a:noFill/>
            </p:spPr>
            <p:txBody>
              <a:bodyPr wrap="square" rtlCol="0">
                <a:spAutoFit/>
              </a:bodyPr>
              <a:lstStyle/>
              <a:p>
                <a:r>
                  <a:rPr lang="pt-BR" sz="800" dirty="0" err="1">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Prá-aposentadoria</a:t>
                </a:r>
                <a:endParaRPr lang="pt-BR" sz="800" dirty="0">
                  <a:solidFill>
                    <a:schemeClr val="bg2">
                      <a:lumMod val="50000"/>
                    </a:schemeClr>
                  </a:solidFill>
                  <a:latin typeface="Syncopate bold" panose="02060507000000020003" pitchFamily="18" charset="0"/>
                  <a:ea typeface="Open Sans Extrabold" panose="020B0906030804020204" pitchFamily="34" charset="0"/>
                  <a:cs typeface="Open Sans Extrabold" panose="020B0906030804020204" pitchFamily="34" charset="0"/>
                </a:endParaRPr>
              </a:p>
            </p:txBody>
          </p:sp>
        </p:grpSp>
        <p:pic>
          <p:nvPicPr>
            <p:cNvPr id="6" name="Imagem 5" descr="Ícone&#10;&#10;Descrição gerada automaticamente">
              <a:extLst>
                <a:ext uri="{FF2B5EF4-FFF2-40B4-BE49-F238E27FC236}">
                  <a16:creationId xmlns:a16="http://schemas.microsoft.com/office/drawing/2014/main" id="{4921C784-F706-419C-F2A5-8C5606B725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4415" y="6224559"/>
              <a:ext cx="1115871" cy="194214"/>
            </a:xfrm>
            <a:prstGeom prst="rect">
              <a:avLst/>
            </a:prstGeom>
          </p:spPr>
        </p:pic>
      </p:grpSp>
      <p:pic>
        <p:nvPicPr>
          <p:cNvPr id="8" name="Imagem 7" descr="Interface gráfica do usuário, Texto&#10;&#10;Descrição gerada automaticamente">
            <a:extLst>
              <a:ext uri="{FF2B5EF4-FFF2-40B4-BE49-F238E27FC236}">
                <a16:creationId xmlns:a16="http://schemas.microsoft.com/office/drawing/2014/main" id="{531E17BA-9112-4507-46CF-3529FE578218}"/>
              </a:ext>
            </a:extLst>
          </p:cNvPr>
          <p:cNvPicPr>
            <a:picLocks noChangeAspect="1"/>
          </p:cNvPicPr>
          <p:nvPr/>
        </p:nvPicPr>
        <p:blipFill rotWithShape="1">
          <a:blip r:embed="rId3">
            <a:extLst>
              <a:ext uri="{28A0092B-C50C-407E-A947-70E740481C1C}">
                <a14:useLocalDpi xmlns:a14="http://schemas.microsoft.com/office/drawing/2010/main" val="0"/>
              </a:ext>
            </a:extLst>
          </a:blip>
          <a:srcRect l="25112" t="87154" r="51304" b="6163"/>
          <a:stretch/>
        </p:blipFill>
        <p:spPr>
          <a:xfrm>
            <a:off x="9196872" y="6376415"/>
            <a:ext cx="1496539" cy="414670"/>
          </a:xfrm>
          <a:prstGeom prst="rect">
            <a:avLst/>
          </a:prstGeom>
        </p:spPr>
      </p:pic>
    </p:spTree>
    <p:extLst>
      <p:ext uri="{BB962C8B-B14F-4D97-AF65-F5344CB8AC3E}">
        <p14:creationId xmlns:p14="http://schemas.microsoft.com/office/powerpoint/2010/main" val="3180904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4833CD6-9F2F-4D7D-93AF-CBF16B1ECDEF}"/>
              </a:ext>
            </a:extLst>
          </p:cNvPr>
          <p:cNvSpPr txBox="1"/>
          <p:nvPr/>
        </p:nvSpPr>
        <p:spPr>
          <a:xfrm>
            <a:off x="382718" y="656657"/>
            <a:ext cx="7571655" cy="1169551"/>
          </a:xfrm>
          <a:prstGeom prst="rect">
            <a:avLst/>
          </a:prstGeom>
          <a:noFill/>
        </p:spPr>
        <p:txBody>
          <a:bodyPr wrap="square" rtlCol="0">
            <a:spAutoFit/>
          </a:bodyPr>
          <a:lstStyle/>
          <a:p>
            <a:r>
              <a:rPr lang="pt-BR" sz="3500" dirty="0">
                <a:solidFill>
                  <a:srgbClr val="4D4DEE"/>
                </a:solidFill>
                <a:latin typeface="Open Sans" panose="020B0606030504020204" pitchFamily="34" charset="0"/>
                <a:ea typeface="Open Sans" panose="020B0606030504020204" pitchFamily="34" charset="0"/>
                <a:cs typeface="Open Sans" panose="020B0606030504020204" pitchFamily="34" charset="0"/>
              </a:rPr>
              <a:t>REGRAS DE APOSENTADORIA</a:t>
            </a:r>
          </a:p>
          <a:p>
            <a:endParaRPr lang="pt-BR" sz="3500" dirty="0">
              <a:solidFill>
                <a:srgbClr val="2ECC7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CaixaDeTexto 3">
            <a:extLst>
              <a:ext uri="{FF2B5EF4-FFF2-40B4-BE49-F238E27FC236}">
                <a16:creationId xmlns:a16="http://schemas.microsoft.com/office/drawing/2014/main" id="{BE4D1757-BEEE-47D3-8202-19D0E92E5B20}"/>
              </a:ext>
            </a:extLst>
          </p:cNvPr>
          <p:cNvSpPr txBox="1"/>
          <p:nvPr/>
        </p:nvSpPr>
        <p:spPr>
          <a:xfrm>
            <a:off x="284327" y="1736533"/>
            <a:ext cx="11572387" cy="3477875"/>
          </a:xfrm>
          <a:prstGeom prst="rect">
            <a:avLst/>
          </a:prstGeom>
          <a:noFill/>
        </p:spPr>
        <p:txBody>
          <a:bodyPr wrap="square" rtlCol="0">
            <a:spAutoFit/>
          </a:bodyPr>
          <a:lstStyle/>
          <a:p>
            <a:pPr>
              <a:lnSpc>
                <a:spcPct val="150000"/>
              </a:lnSpc>
              <a:buClr>
                <a:srgbClr val="00B050"/>
              </a:buClr>
            </a:pPr>
            <a:r>
              <a:rPr lang="pt-BR" sz="2000" b="1" dirty="0">
                <a:solidFill>
                  <a:schemeClr val="bg2">
                    <a:lumMod val="25000"/>
                  </a:schemeClr>
                </a:solidFill>
                <a:latin typeface="Open Sans "/>
                <a:ea typeface="Open Sans" panose="020B0606030504020204" pitchFamily="34" charset="0"/>
                <a:cs typeface="Open Sans" panose="020B0606030504020204" pitchFamily="34" charset="0"/>
              </a:rPr>
              <a:t>APOSENTADORIA POR IDADE:</a:t>
            </a:r>
          </a:p>
          <a:p>
            <a:pPr algn="just">
              <a:lnSpc>
                <a:spcPct val="150000"/>
              </a:lnSpc>
              <a:spcBef>
                <a:spcPct val="0"/>
              </a:spcBef>
            </a:pPr>
            <a:endParaRPr lang="pt-BR" sz="20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pt-BR" sz="20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Cálculo </a:t>
            </a:r>
            <a:r>
              <a:rPr lang="pt-BR" sz="2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p>
          <a:p>
            <a:pPr algn="just"/>
            <a:r>
              <a:rPr lang="pt-BR" sz="2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p>
          <a:p>
            <a:pPr algn="just"/>
            <a:r>
              <a:rPr lang="pt-BR" sz="2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Os proventos da Aposentadoria por Idade calculados considerando a média aritmética simples das maiores remunerações ou subsídios, utilizado como base para as contribuições do servidor, correspondente a oitenta por cento de todo período contributivo desde a competência de julho de 1994 ou desde o início da contribuição, se posterior a competência de julho de 1994. </a:t>
            </a:r>
          </a:p>
          <a:p>
            <a:pPr algn="just"/>
            <a:endParaRPr lang="pt-BR" sz="2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pt-BR" sz="2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p>
        </p:txBody>
      </p:sp>
      <p:cxnSp>
        <p:nvCxnSpPr>
          <p:cNvPr id="14" name="Conector reto 13">
            <a:extLst>
              <a:ext uri="{FF2B5EF4-FFF2-40B4-BE49-F238E27FC236}">
                <a16:creationId xmlns:a16="http://schemas.microsoft.com/office/drawing/2014/main" id="{56BE52FC-D4CA-7D51-0C0B-985BBEDD2729}"/>
              </a:ext>
            </a:extLst>
          </p:cNvPr>
          <p:cNvCxnSpPr/>
          <p:nvPr/>
        </p:nvCxnSpPr>
        <p:spPr>
          <a:xfrm>
            <a:off x="324668" y="471761"/>
            <a:ext cx="0" cy="870703"/>
          </a:xfrm>
          <a:prstGeom prst="line">
            <a:avLst/>
          </a:prstGeom>
          <a:ln w="38100">
            <a:solidFill>
              <a:srgbClr val="4D4DEE"/>
            </a:solidFill>
          </a:ln>
        </p:spPr>
        <p:style>
          <a:lnRef idx="1">
            <a:schemeClr val="accent1"/>
          </a:lnRef>
          <a:fillRef idx="0">
            <a:schemeClr val="accent1"/>
          </a:fillRef>
          <a:effectRef idx="0">
            <a:schemeClr val="accent1"/>
          </a:effectRef>
          <a:fontRef idx="minor">
            <a:schemeClr val="tx1"/>
          </a:fontRef>
        </p:style>
      </p:cxnSp>
      <p:grpSp>
        <p:nvGrpSpPr>
          <p:cNvPr id="2" name="Agrupar 1">
            <a:extLst>
              <a:ext uri="{FF2B5EF4-FFF2-40B4-BE49-F238E27FC236}">
                <a16:creationId xmlns:a16="http://schemas.microsoft.com/office/drawing/2014/main" id="{A9DC248F-5C17-573F-7125-F5DA604025A7}"/>
              </a:ext>
            </a:extLst>
          </p:cNvPr>
          <p:cNvGrpSpPr/>
          <p:nvPr/>
        </p:nvGrpSpPr>
        <p:grpSpPr>
          <a:xfrm>
            <a:off x="382718" y="6476028"/>
            <a:ext cx="11426564" cy="215444"/>
            <a:chOff x="383722" y="6203329"/>
            <a:chExt cx="11426564" cy="215444"/>
          </a:xfrm>
        </p:grpSpPr>
        <p:grpSp>
          <p:nvGrpSpPr>
            <p:cNvPr id="5" name="Agrupar 4">
              <a:extLst>
                <a:ext uri="{FF2B5EF4-FFF2-40B4-BE49-F238E27FC236}">
                  <a16:creationId xmlns:a16="http://schemas.microsoft.com/office/drawing/2014/main" id="{6784C6C1-1C29-D58E-683C-D191625FDD74}"/>
                </a:ext>
              </a:extLst>
            </p:cNvPr>
            <p:cNvGrpSpPr/>
            <p:nvPr/>
          </p:nvGrpSpPr>
          <p:grpSpPr>
            <a:xfrm>
              <a:off x="383722" y="6203329"/>
              <a:ext cx="3285332" cy="215444"/>
              <a:chOff x="383722" y="6203329"/>
              <a:chExt cx="3285332" cy="215444"/>
            </a:xfrm>
          </p:grpSpPr>
          <p:sp>
            <p:nvSpPr>
              <p:cNvPr id="7" name="Elipse 6">
                <a:extLst>
                  <a:ext uri="{FF2B5EF4-FFF2-40B4-BE49-F238E27FC236}">
                    <a16:creationId xmlns:a16="http://schemas.microsoft.com/office/drawing/2014/main" id="{3A3F0724-EAC9-4C68-90C4-A37B2EA174AE}"/>
                  </a:ext>
                </a:extLst>
              </p:cNvPr>
              <p:cNvSpPr/>
              <p:nvPr/>
            </p:nvSpPr>
            <p:spPr>
              <a:xfrm>
                <a:off x="383722" y="6267277"/>
                <a:ext cx="90040" cy="90040"/>
              </a:xfrm>
              <a:prstGeom prst="ellipse">
                <a:avLst/>
              </a:prstGeom>
              <a:noFill/>
              <a:ln>
                <a:solidFill>
                  <a:srgbClr val="4D4D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96C6E93A-E659-4C17-895D-D0A0AA45E2D8}"/>
                  </a:ext>
                </a:extLst>
              </p:cNvPr>
              <p:cNvSpPr txBox="1"/>
              <p:nvPr/>
            </p:nvSpPr>
            <p:spPr>
              <a:xfrm>
                <a:off x="544854" y="6203329"/>
                <a:ext cx="3124200" cy="215444"/>
              </a:xfrm>
              <a:prstGeom prst="rect">
                <a:avLst/>
              </a:prstGeom>
              <a:noFill/>
            </p:spPr>
            <p:txBody>
              <a:bodyPr wrap="square" rtlCol="0">
                <a:spAutoFit/>
              </a:bodyPr>
              <a:lstStyle/>
              <a:p>
                <a:r>
                  <a:rPr lang="pt-BR" sz="800" dirty="0" err="1">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Prá-aposentadoria</a:t>
                </a:r>
                <a:endParaRPr lang="pt-BR" sz="800" dirty="0">
                  <a:solidFill>
                    <a:schemeClr val="bg2">
                      <a:lumMod val="50000"/>
                    </a:schemeClr>
                  </a:solidFill>
                  <a:latin typeface="Syncopate bold" panose="02060507000000020003" pitchFamily="18" charset="0"/>
                  <a:ea typeface="Open Sans Extrabold" panose="020B0906030804020204" pitchFamily="34" charset="0"/>
                  <a:cs typeface="Open Sans Extrabold" panose="020B0906030804020204" pitchFamily="34" charset="0"/>
                </a:endParaRPr>
              </a:p>
            </p:txBody>
          </p:sp>
        </p:grpSp>
        <p:pic>
          <p:nvPicPr>
            <p:cNvPr id="6" name="Imagem 5" descr="Ícone&#10;&#10;Descrição gerada automaticamente">
              <a:extLst>
                <a:ext uri="{FF2B5EF4-FFF2-40B4-BE49-F238E27FC236}">
                  <a16:creationId xmlns:a16="http://schemas.microsoft.com/office/drawing/2014/main" id="{4921C784-F706-419C-F2A5-8C5606B725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4415" y="6224559"/>
              <a:ext cx="1115871" cy="194214"/>
            </a:xfrm>
            <a:prstGeom prst="rect">
              <a:avLst/>
            </a:prstGeom>
          </p:spPr>
        </p:pic>
      </p:grpSp>
      <p:pic>
        <p:nvPicPr>
          <p:cNvPr id="8" name="Imagem 7" descr="Interface gráfica do usuário, Texto&#10;&#10;Descrição gerada automaticamente">
            <a:extLst>
              <a:ext uri="{FF2B5EF4-FFF2-40B4-BE49-F238E27FC236}">
                <a16:creationId xmlns:a16="http://schemas.microsoft.com/office/drawing/2014/main" id="{0B1463BC-B287-BDBA-C224-6C48E636A070}"/>
              </a:ext>
            </a:extLst>
          </p:cNvPr>
          <p:cNvPicPr>
            <a:picLocks noChangeAspect="1"/>
          </p:cNvPicPr>
          <p:nvPr/>
        </p:nvPicPr>
        <p:blipFill rotWithShape="1">
          <a:blip r:embed="rId3">
            <a:extLst>
              <a:ext uri="{28A0092B-C50C-407E-A947-70E740481C1C}">
                <a14:useLocalDpi xmlns:a14="http://schemas.microsoft.com/office/drawing/2010/main" val="0"/>
              </a:ext>
            </a:extLst>
          </a:blip>
          <a:srcRect l="25112" t="87154" r="51304" b="6163"/>
          <a:stretch/>
        </p:blipFill>
        <p:spPr>
          <a:xfrm>
            <a:off x="9196872" y="6376415"/>
            <a:ext cx="1496539" cy="414670"/>
          </a:xfrm>
          <a:prstGeom prst="rect">
            <a:avLst/>
          </a:prstGeom>
        </p:spPr>
      </p:pic>
    </p:spTree>
    <p:extLst>
      <p:ext uri="{BB962C8B-B14F-4D97-AF65-F5344CB8AC3E}">
        <p14:creationId xmlns:p14="http://schemas.microsoft.com/office/powerpoint/2010/main" val="3458776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Cantos Arredondados 10">
            <a:extLst>
              <a:ext uri="{FF2B5EF4-FFF2-40B4-BE49-F238E27FC236}">
                <a16:creationId xmlns:a16="http://schemas.microsoft.com/office/drawing/2014/main" id="{786F771C-425E-E487-8372-863156334021}"/>
              </a:ext>
            </a:extLst>
          </p:cNvPr>
          <p:cNvSpPr/>
          <p:nvPr/>
        </p:nvSpPr>
        <p:spPr>
          <a:xfrm>
            <a:off x="-514350" y="-381000"/>
            <a:ext cx="9454010" cy="2021850"/>
          </a:xfrm>
          <a:prstGeom prst="roundRect">
            <a:avLst/>
          </a:prstGeom>
          <a:solidFill>
            <a:srgbClr val="4D4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7647D5BB-7ACE-479C-9D41-7021D6F4CA6D}"/>
              </a:ext>
            </a:extLst>
          </p:cNvPr>
          <p:cNvSpPr txBox="1"/>
          <p:nvPr/>
        </p:nvSpPr>
        <p:spPr>
          <a:xfrm>
            <a:off x="267199" y="593849"/>
            <a:ext cx="4348626" cy="707886"/>
          </a:xfrm>
          <a:prstGeom prst="rect">
            <a:avLst/>
          </a:prstGeom>
          <a:noFill/>
        </p:spPr>
        <p:txBody>
          <a:bodyPr wrap="none" rtlCol="0">
            <a:spAutoFit/>
          </a:bodyPr>
          <a:lstStyle/>
          <a:p>
            <a:r>
              <a:rPr lang="pt-BR" sz="4000" dirty="0">
                <a:solidFill>
                  <a:schemeClr val="bg1"/>
                </a:solidFill>
                <a:effectLst/>
                <a:latin typeface="Open Sans Extrabold" panose="020B0906030804020204" pitchFamily="34" charset="0"/>
                <a:ea typeface="Open Sans Extrabold" panose="020B0906030804020204" pitchFamily="34" charset="0"/>
                <a:cs typeface="Open Sans Extrabold" panose="020B0906030804020204" pitchFamily="34" charset="0"/>
              </a:rPr>
              <a:t>INTEGRALIDADE</a:t>
            </a:r>
            <a:endParaRPr lang="pt-BR" sz="4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nvGrpSpPr>
          <p:cNvPr id="16" name="Agrupar 15">
            <a:extLst>
              <a:ext uri="{FF2B5EF4-FFF2-40B4-BE49-F238E27FC236}">
                <a16:creationId xmlns:a16="http://schemas.microsoft.com/office/drawing/2014/main" id="{91BC380C-FA65-00EE-28EB-0A5B838392C5}"/>
              </a:ext>
            </a:extLst>
          </p:cNvPr>
          <p:cNvGrpSpPr/>
          <p:nvPr/>
        </p:nvGrpSpPr>
        <p:grpSpPr>
          <a:xfrm>
            <a:off x="382718" y="6476028"/>
            <a:ext cx="11426564" cy="215444"/>
            <a:chOff x="383722" y="6203329"/>
            <a:chExt cx="11426564" cy="215444"/>
          </a:xfrm>
        </p:grpSpPr>
        <p:grpSp>
          <p:nvGrpSpPr>
            <p:cNvPr id="18" name="Agrupar 17">
              <a:extLst>
                <a:ext uri="{FF2B5EF4-FFF2-40B4-BE49-F238E27FC236}">
                  <a16:creationId xmlns:a16="http://schemas.microsoft.com/office/drawing/2014/main" id="{20B63B6C-7826-BBB2-67A7-0EA06DD0CB8D}"/>
                </a:ext>
              </a:extLst>
            </p:cNvPr>
            <p:cNvGrpSpPr/>
            <p:nvPr/>
          </p:nvGrpSpPr>
          <p:grpSpPr>
            <a:xfrm>
              <a:off x="383722" y="6203329"/>
              <a:ext cx="3285332" cy="215444"/>
              <a:chOff x="383722" y="6203329"/>
              <a:chExt cx="3285332" cy="215444"/>
            </a:xfrm>
          </p:grpSpPr>
          <p:sp>
            <p:nvSpPr>
              <p:cNvPr id="27" name="Elipse 26">
                <a:extLst>
                  <a:ext uri="{FF2B5EF4-FFF2-40B4-BE49-F238E27FC236}">
                    <a16:creationId xmlns:a16="http://schemas.microsoft.com/office/drawing/2014/main" id="{45747CBB-33F9-5B25-5CCD-17DB18BA1271}"/>
                  </a:ext>
                </a:extLst>
              </p:cNvPr>
              <p:cNvSpPr/>
              <p:nvPr/>
            </p:nvSpPr>
            <p:spPr>
              <a:xfrm>
                <a:off x="383722" y="6267277"/>
                <a:ext cx="90040" cy="90040"/>
              </a:xfrm>
              <a:prstGeom prst="ellipse">
                <a:avLst/>
              </a:prstGeom>
              <a:noFill/>
              <a:ln>
                <a:solidFill>
                  <a:srgbClr val="4D4D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CaixaDeTexto 27">
                <a:extLst>
                  <a:ext uri="{FF2B5EF4-FFF2-40B4-BE49-F238E27FC236}">
                    <a16:creationId xmlns:a16="http://schemas.microsoft.com/office/drawing/2014/main" id="{92FF31ED-6DF6-8218-87B9-9D1D0B21F32B}"/>
                  </a:ext>
                </a:extLst>
              </p:cNvPr>
              <p:cNvSpPr txBox="1"/>
              <p:nvPr/>
            </p:nvSpPr>
            <p:spPr>
              <a:xfrm>
                <a:off x="544854" y="6203329"/>
                <a:ext cx="3124200" cy="215444"/>
              </a:xfrm>
              <a:prstGeom prst="rect">
                <a:avLst/>
              </a:prstGeom>
              <a:noFill/>
            </p:spPr>
            <p:txBody>
              <a:bodyPr wrap="square" rtlCol="0">
                <a:spAutoFit/>
              </a:bodyPr>
              <a:lstStyle/>
              <a:p>
                <a:r>
                  <a:rPr lang="pt-BR" sz="8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Pré-aposentadoria</a:t>
                </a:r>
                <a:endParaRPr lang="pt-BR" sz="800" dirty="0">
                  <a:solidFill>
                    <a:schemeClr val="bg2">
                      <a:lumMod val="50000"/>
                    </a:schemeClr>
                  </a:solidFill>
                  <a:latin typeface="Syncopate bold" panose="02060507000000020003" pitchFamily="18" charset="0"/>
                  <a:ea typeface="Open Sans Extrabold" panose="020B0906030804020204" pitchFamily="34" charset="0"/>
                  <a:cs typeface="Open Sans Extrabold" panose="020B0906030804020204" pitchFamily="34" charset="0"/>
                </a:endParaRPr>
              </a:p>
            </p:txBody>
          </p:sp>
        </p:grpSp>
        <p:pic>
          <p:nvPicPr>
            <p:cNvPr id="21" name="Imagem 20" descr="Ícone&#10;&#10;Descrição gerada automaticamente">
              <a:extLst>
                <a:ext uri="{FF2B5EF4-FFF2-40B4-BE49-F238E27FC236}">
                  <a16:creationId xmlns:a16="http://schemas.microsoft.com/office/drawing/2014/main" id="{BCA9AF30-BEBC-35A0-A42A-E327F3EB45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4415" y="6224559"/>
              <a:ext cx="1115871" cy="194214"/>
            </a:xfrm>
            <a:prstGeom prst="rect">
              <a:avLst/>
            </a:prstGeom>
          </p:spPr>
        </p:pic>
      </p:grpSp>
      <p:sp>
        <p:nvSpPr>
          <p:cNvPr id="31" name="Retângulo: Cantos Arredondados 30">
            <a:extLst>
              <a:ext uri="{FF2B5EF4-FFF2-40B4-BE49-F238E27FC236}">
                <a16:creationId xmlns:a16="http://schemas.microsoft.com/office/drawing/2014/main" id="{5CBDA6B3-CD2B-4AEB-7BAD-69B4BB6D1881}"/>
              </a:ext>
            </a:extLst>
          </p:cNvPr>
          <p:cNvSpPr/>
          <p:nvPr/>
        </p:nvSpPr>
        <p:spPr>
          <a:xfrm rot="21011044">
            <a:off x="-764962" y="-1596337"/>
            <a:ext cx="9454010" cy="375183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Título 1">
            <a:extLst>
              <a:ext uri="{FF2B5EF4-FFF2-40B4-BE49-F238E27FC236}">
                <a16:creationId xmlns:a16="http://schemas.microsoft.com/office/drawing/2014/main" id="{8001A8A3-E472-B517-1FAA-8D6EAD3B9265}"/>
              </a:ext>
            </a:extLst>
          </p:cNvPr>
          <p:cNvSpPr txBox="1">
            <a:spLocks/>
          </p:cNvSpPr>
          <p:nvPr/>
        </p:nvSpPr>
        <p:spPr>
          <a:xfrm>
            <a:off x="267199" y="1881964"/>
            <a:ext cx="11657602" cy="450402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BR" sz="21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Previsão Legal </a:t>
            </a:r>
            <a:r>
              <a:rPr lang="pt-BR" sz="21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art. 77 da Lei nº 801/2004. </a:t>
            </a:r>
          </a:p>
          <a:p>
            <a:pPr algn="just"/>
            <a:r>
              <a:rPr lang="pt-BR" sz="21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p>
          <a:p>
            <a:pPr algn="just"/>
            <a:r>
              <a:rPr lang="pt-BR" sz="21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É o direito que o servidor público tem de receber os proventos de aposentadoria com o mesmo valor do salário do seu último cargo efetivo.  </a:t>
            </a:r>
          </a:p>
          <a:p>
            <a:pPr algn="just"/>
            <a:endParaRPr lang="pt-BR" sz="21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pt-BR" sz="21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Para tanto o servidor precisa ter ingressado por concurso público de provas ou provas e títulos em cargo público efetivo na administração pública direta, autárquica e fundacional da União, Estados, Distrito Federal e Municípios, até 31 de dezembro de 2003, poderá aposentar-se com proventos integrais, que corresponderão à totalidade da remuneração do servidor no cargo efetivo em que se der a aposentadoria quando observadas as reduções de idade e contribuição do magistério e vier a preencher cumulativamente, as seguintes condições: 60 (sessenta) anos de idade, se homem, e 55 (cinquenta e cinco) anos de idade, se mulher; 35 (trinta e cinco) anos de contribuição, se homem, e 30 (trinta) anos de contribuição, se mulher; 20 (vinte) anos de efetivo exercício no serviço público federal, estadual, distrital e municipal;  10 (dez) anos de carreira e 5 (cinco) anos de efetivo exercício no cargo em que se der a aposentadoria. </a:t>
            </a:r>
          </a:p>
        </p:txBody>
      </p:sp>
      <p:pic>
        <p:nvPicPr>
          <p:cNvPr id="2" name="Imagem 1" descr="Interface gráfica do usuário, Texto&#10;&#10;Descrição gerada automaticamente">
            <a:extLst>
              <a:ext uri="{FF2B5EF4-FFF2-40B4-BE49-F238E27FC236}">
                <a16:creationId xmlns:a16="http://schemas.microsoft.com/office/drawing/2014/main" id="{6BA9A4A2-7CC3-891D-E85D-34C565514FC6}"/>
              </a:ext>
            </a:extLst>
          </p:cNvPr>
          <p:cNvPicPr>
            <a:picLocks noChangeAspect="1"/>
          </p:cNvPicPr>
          <p:nvPr/>
        </p:nvPicPr>
        <p:blipFill rotWithShape="1">
          <a:blip r:embed="rId4">
            <a:extLst>
              <a:ext uri="{28A0092B-C50C-407E-A947-70E740481C1C}">
                <a14:useLocalDpi xmlns:a14="http://schemas.microsoft.com/office/drawing/2010/main" val="0"/>
              </a:ext>
            </a:extLst>
          </a:blip>
          <a:srcRect l="25112" t="87154" r="51304" b="6163"/>
          <a:stretch/>
        </p:blipFill>
        <p:spPr>
          <a:xfrm>
            <a:off x="9196872" y="6376415"/>
            <a:ext cx="1496539" cy="414670"/>
          </a:xfrm>
          <a:prstGeom prst="rect">
            <a:avLst/>
          </a:prstGeom>
        </p:spPr>
      </p:pic>
    </p:spTree>
    <p:extLst>
      <p:ext uri="{BB962C8B-B14F-4D97-AF65-F5344CB8AC3E}">
        <p14:creationId xmlns:p14="http://schemas.microsoft.com/office/powerpoint/2010/main" val="2134634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Cantos Arredondados 10">
            <a:extLst>
              <a:ext uri="{FF2B5EF4-FFF2-40B4-BE49-F238E27FC236}">
                <a16:creationId xmlns:a16="http://schemas.microsoft.com/office/drawing/2014/main" id="{786F771C-425E-E487-8372-863156334021}"/>
              </a:ext>
            </a:extLst>
          </p:cNvPr>
          <p:cNvSpPr/>
          <p:nvPr/>
        </p:nvSpPr>
        <p:spPr>
          <a:xfrm>
            <a:off x="-514350" y="-381000"/>
            <a:ext cx="9454010" cy="2021850"/>
          </a:xfrm>
          <a:prstGeom prst="roundRect">
            <a:avLst/>
          </a:prstGeom>
          <a:solidFill>
            <a:srgbClr val="4D4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7647D5BB-7ACE-479C-9D41-7021D6F4CA6D}"/>
              </a:ext>
            </a:extLst>
          </p:cNvPr>
          <p:cNvSpPr txBox="1"/>
          <p:nvPr/>
        </p:nvSpPr>
        <p:spPr>
          <a:xfrm>
            <a:off x="267199" y="593849"/>
            <a:ext cx="2777812" cy="707886"/>
          </a:xfrm>
          <a:prstGeom prst="rect">
            <a:avLst/>
          </a:prstGeom>
          <a:noFill/>
        </p:spPr>
        <p:txBody>
          <a:bodyPr wrap="none" rtlCol="0">
            <a:spAutoFit/>
          </a:bodyPr>
          <a:lstStyle/>
          <a:p>
            <a:r>
              <a:rPr lang="pt-BR" sz="4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PAR</a:t>
            </a:r>
            <a:r>
              <a:rPr lang="pt-BR" sz="4000" dirty="0">
                <a:solidFill>
                  <a:schemeClr val="bg1"/>
                </a:solidFill>
                <a:effectLst/>
                <a:latin typeface="Open Sans Extrabold" panose="020B0906030804020204" pitchFamily="34" charset="0"/>
                <a:ea typeface="Open Sans Extrabold" panose="020B0906030804020204" pitchFamily="34" charset="0"/>
                <a:cs typeface="Open Sans Extrabold" panose="020B0906030804020204" pitchFamily="34" charset="0"/>
              </a:rPr>
              <a:t>IDADE</a:t>
            </a:r>
            <a:endParaRPr lang="pt-BR" sz="4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nvGrpSpPr>
          <p:cNvPr id="16" name="Agrupar 15">
            <a:extLst>
              <a:ext uri="{FF2B5EF4-FFF2-40B4-BE49-F238E27FC236}">
                <a16:creationId xmlns:a16="http://schemas.microsoft.com/office/drawing/2014/main" id="{91BC380C-FA65-00EE-28EB-0A5B838392C5}"/>
              </a:ext>
            </a:extLst>
          </p:cNvPr>
          <p:cNvGrpSpPr/>
          <p:nvPr/>
        </p:nvGrpSpPr>
        <p:grpSpPr>
          <a:xfrm>
            <a:off x="382718" y="6476028"/>
            <a:ext cx="11426564" cy="215444"/>
            <a:chOff x="383722" y="6203329"/>
            <a:chExt cx="11426564" cy="215444"/>
          </a:xfrm>
        </p:grpSpPr>
        <p:grpSp>
          <p:nvGrpSpPr>
            <p:cNvPr id="18" name="Agrupar 17">
              <a:extLst>
                <a:ext uri="{FF2B5EF4-FFF2-40B4-BE49-F238E27FC236}">
                  <a16:creationId xmlns:a16="http://schemas.microsoft.com/office/drawing/2014/main" id="{20B63B6C-7826-BBB2-67A7-0EA06DD0CB8D}"/>
                </a:ext>
              </a:extLst>
            </p:cNvPr>
            <p:cNvGrpSpPr/>
            <p:nvPr/>
          </p:nvGrpSpPr>
          <p:grpSpPr>
            <a:xfrm>
              <a:off x="383722" y="6203329"/>
              <a:ext cx="3285332" cy="215444"/>
              <a:chOff x="383722" y="6203329"/>
              <a:chExt cx="3285332" cy="215444"/>
            </a:xfrm>
          </p:grpSpPr>
          <p:sp>
            <p:nvSpPr>
              <p:cNvPr id="27" name="Elipse 26">
                <a:extLst>
                  <a:ext uri="{FF2B5EF4-FFF2-40B4-BE49-F238E27FC236}">
                    <a16:creationId xmlns:a16="http://schemas.microsoft.com/office/drawing/2014/main" id="{45747CBB-33F9-5B25-5CCD-17DB18BA1271}"/>
                  </a:ext>
                </a:extLst>
              </p:cNvPr>
              <p:cNvSpPr/>
              <p:nvPr/>
            </p:nvSpPr>
            <p:spPr>
              <a:xfrm>
                <a:off x="383722" y="6267277"/>
                <a:ext cx="90040" cy="90040"/>
              </a:xfrm>
              <a:prstGeom prst="ellipse">
                <a:avLst/>
              </a:prstGeom>
              <a:noFill/>
              <a:ln>
                <a:solidFill>
                  <a:srgbClr val="4D4D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CaixaDeTexto 27">
                <a:extLst>
                  <a:ext uri="{FF2B5EF4-FFF2-40B4-BE49-F238E27FC236}">
                    <a16:creationId xmlns:a16="http://schemas.microsoft.com/office/drawing/2014/main" id="{92FF31ED-6DF6-8218-87B9-9D1D0B21F32B}"/>
                  </a:ext>
                </a:extLst>
              </p:cNvPr>
              <p:cNvSpPr txBox="1"/>
              <p:nvPr/>
            </p:nvSpPr>
            <p:spPr>
              <a:xfrm>
                <a:off x="544854" y="6203329"/>
                <a:ext cx="3124200" cy="215444"/>
              </a:xfrm>
              <a:prstGeom prst="rect">
                <a:avLst/>
              </a:prstGeom>
              <a:noFill/>
            </p:spPr>
            <p:txBody>
              <a:bodyPr wrap="square" rtlCol="0">
                <a:spAutoFit/>
              </a:bodyPr>
              <a:lstStyle/>
              <a:p>
                <a:r>
                  <a:rPr lang="pt-BR" sz="8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Pré-aposentadoria</a:t>
                </a:r>
                <a:endParaRPr lang="pt-BR" sz="800" dirty="0">
                  <a:solidFill>
                    <a:schemeClr val="bg2">
                      <a:lumMod val="50000"/>
                    </a:schemeClr>
                  </a:solidFill>
                  <a:latin typeface="Syncopate bold" panose="02060507000000020003" pitchFamily="18" charset="0"/>
                  <a:ea typeface="Open Sans Extrabold" panose="020B0906030804020204" pitchFamily="34" charset="0"/>
                  <a:cs typeface="Open Sans Extrabold" panose="020B0906030804020204" pitchFamily="34" charset="0"/>
                </a:endParaRPr>
              </a:p>
            </p:txBody>
          </p:sp>
        </p:grpSp>
        <p:pic>
          <p:nvPicPr>
            <p:cNvPr id="21" name="Imagem 20" descr="Ícone&#10;&#10;Descrição gerada automaticamente">
              <a:extLst>
                <a:ext uri="{FF2B5EF4-FFF2-40B4-BE49-F238E27FC236}">
                  <a16:creationId xmlns:a16="http://schemas.microsoft.com/office/drawing/2014/main" id="{BCA9AF30-BEBC-35A0-A42A-E327F3EB45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4415" y="6224559"/>
              <a:ext cx="1115871" cy="194214"/>
            </a:xfrm>
            <a:prstGeom prst="rect">
              <a:avLst/>
            </a:prstGeom>
          </p:spPr>
        </p:pic>
      </p:grpSp>
      <p:sp>
        <p:nvSpPr>
          <p:cNvPr id="31" name="Retângulo: Cantos Arredondados 30">
            <a:extLst>
              <a:ext uri="{FF2B5EF4-FFF2-40B4-BE49-F238E27FC236}">
                <a16:creationId xmlns:a16="http://schemas.microsoft.com/office/drawing/2014/main" id="{5CBDA6B3-CD2B-4AEB-7BAD-69B4BB6D1881}"/>
              </a:ext>
            </a:extLst>
          </p:cNvPr>
          <p:cNvSpPr/>
          <p:nvPr/>
        </p:nvSpPr>
        <p:spPr>
          <a:xfrm rot="21011044">
            <a:off x="-764962" y="-1596337"/>
            <a:ext cx="9454010" cy="375183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Título 1">
            <a:extLst>
              <a:ext uri="{FF2B5EF4-FFF2-40B4-BE49-F238E27FC236}">
                <a16:creationId xmlns:a16="http://schemas.microsoft.com/office/drawing/2014/main" id="{8001A8A3-E472-B517-1FAA-8D6EAD3B9265}"/>
              </a:ext>
            </a:extLst>
          </p:cNvPr>
          <p:cNvSpPr txBox="1">
            <a:spLocks/>
          </p:cNvSpPr>
          <p:nvPr/>
        </p:nvSpPr>
        <p:spPr>
          <a:xfrm>
            <a:off x="267199" y="1881964"/>
            <a:ext cx="11657602" cy="450402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BR" sz="21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Previsão Legal </a:t>
            </a:r>
            <a:r>
              <a:rPr lang="pt-BR" sz="21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art. 77, Parágrafo Único da Lei nº 801/2004. </a:t>
            </a:r>
          </a:p>
          <a:p>
            <a:pPr algn="just"/>
            <a:r>
              <a:rPr lang="pt-BR" sz="21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p>
          <a:p>
            <a:pPr algn="just"/>
            <a:r>
              <a:rPr lang="pt-BR" sz="21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É o direito que o servidor público tem de ter os </a:t>
            </a:r>
            <a:r>
              <a:rPr lang="pt-BR" sz="21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proventos revistos na mesma proporção e na mesma data, sempre que se modificar a remuneração dos servidores em atividade</a:t>
            </a:r>
            <a:r>
              <a:rPr lang="pt-BR" sz="21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sendo também estendidos aos aposentados e pensionistas quaisquer benefícios ou vantagens posteriormente concedidas aos servidores em atividade.   </a:t>
            </a:r>
          </a:p>
          <a:p>
            <a:pPr algn="just"/>
            <a:r>
              <a:rPr lang="pt-BR" sz="21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2" name="Imagem 1" descr="Interface gráfica do usuário, Texto&#10;&#10;Descrição gerada automaticamente">
            <a:extLst>
              <a:ext uri="{FF2B5EF4-FFF2-40B4-BE49-F238E27FC236}">
                <a16:creationId xmlns:a16="http://schemas.microsoft.com/office/drawing/2014/main" id="{B07ACA15-CB0A-20A2-EBC9-3BD2A58FC509}"/>
              </a:ext>
            </a:extLst>
          </p:cNvPr>
          <p:cNvPicPr>
            <a:picLocks noChangeAspect="1"/>
          </p:cNvPicPr>
          <p:nvPr/>
        </p:nvPicPr>
        <p:blipFill rotWithShape="1">
          <a:blip r:embed="rId4">
            <a:extLst>
              <a:ext uri="{28A0092B-C50C-407E-A947-70E740481C1C}">
                <a14:useLocalDpi xmlns:a14="http://schemas.microsoft.com/office/drawing/2010/main" val="0"/>
              </a:ext>
            </a:extLst>
          </a:blip>
          <a:srcRect l="25112" t="87154" r="51304" b="6163"/>
          <a:stretch/>
        </p:blipFill>
        <p:spPr>
          <a:xfrm>
            <a:off x="9196872" y="6376415"/>
            <a:ext cx="1496539" cy="414670"/>
          </a:xfrm>
          <a:prstGeom prst="rect">
            <a:avLst/>
          </a:prstGeom>
        </p:spPr>
      </p:pic>
    </p:spTree>
    <p:extLst>
      <p:ext uri="{BB962C8B-B14F-4D97-AF65-F5344CB8AC3E}">
        <p14:creationId xmlns:p14="http://schemas.microsoft.com/office/powerpoint/2010/main" val="863775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Cantos Arredondados 10">
            <a:extLst>
              <a:ext uri="{FF2B5EF4-FFF2-40B4-BE49-F238E27FC236}">
                <a16:creationId xmlns:a16="http://schemas.microsoft.com/office/drawing/2014/main" id="{786F771C-425E-E487-8372-863156334021}"/>
              </a:ext>
            </a:extLst>
          </p:cNvPr>
          <p:cNvSpPr/>
          <p:nvPr/>
        </p:nvSpPr>
        <p:spPr>
          <a:xfrm>
            <a:off x="-514350" y="-381000"/>
            <a:ext cx="9454010" cy="2021850"/>
          </a:xfrm>
          <a:prstGeom prst="roundRect">
            <a:avLst/>
          </a:prstGeom>
          <a:solidFill>
            <a:srgbClr val="4D4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7647D5BB-7ACE-479C-9D41-7021D6F4CA6D}"/>
              </a:ext>
            </a:extLst>
          </p:cNvPr>
          <p:cNvSpPr txBox="1"/>
          <p:nvPr/>
        </p:nvSpPr>
        <p:spPr>
          <a:xfrm>
            <a:off x="267199" y="593849"/>
            <a:ext cx="2777812" cy="707886"/>
          </a:xfrm>
          <a:prstGeom prst="rect">
            <a:avLst/>
          </a:prstGeom>
          <a:noFill/>
        </p:spPr>
        <p:txBody>
          <a:bodyPr wrap="none" rtlCol="0">
            <a:spAutoFit/>
          </a:bodyPr>
          <a:lstStyle/>
          <a:p>
            <a:r>
              <a:rPr lang="pt-BR" sz="4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PAR</a:t>
            </a:r>
            <a:r>
              <a:rPr lang="pt-BR" sz="4000" dirty="0">
                <a:solidFill>
                  <a:schemeClr val="bg1"/>
                </a:solidFill>
                <a:effectLst/>
                <a:latin typeface="Open Sans Extrabold" panose="020B0906030804020204" pitchFamily="34" charset="0"/>
                <a:ea typeface="Open Sans Extrabold" panose="020B0906030804020204" pitchFamily="34" charset="0"/>
                <a:cs typeface="Open Sans Extrabold" panose="020B0906030804020204" pitchFamily="34" charset="0"/>
              </a:rPr>
              <a:t>IDADE</a:t>
            </a:r>
            <a:endParaRPr lang="pt-BR" sz="4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nvGrpSpPr>
          <p:cNvPr id="16" name="Agrupar 15">
            <a:extLst>
              <a:ext uri="{FF2B5EF4-FFF2-40B4-BE49-F238E27FC236}">
                <a16:creationId xmlns:a16="http://schemas.microsoft.com/office/drawing/2014/main" id="{91BC380C-FA65-00EE-28EB-0A5B838392C5}"/>
              </a:ext>
            </a:extLst>
          </p:cNvPr>
          <p:cNvGrpSpPr/>
          <p:nvPr/>
        </p:nvGrpSpPr>
        <p:grpSpPr>
          <a:xfrm>
            <a:off x="382718" y="6476028"/>
            <a:ext cx="11426564" cy="215444"/>
            <a:chOff x="383722" y="6203329"/>
            <a:chExt cx="11426564" cy="215444"/>
          </a:xfrm>
        </p:grpSpPr>
        <p:grpSp>
          <p:nvGrpSpPr>
            <p:cNvPr id="18" name="Agrupar 17">
              <a:extLst>
                <a:ext uri="{FF2B5EF4-FFF2-40B4-BE49-F238E27FC236}">
                  <a16:creationId xmlns:a16="http://schemas.microsoft.com/office/drawing/2014/main" id="{20B63B6C-7826-BBB2-67A7-0EA06DD0CB8D}"/>
                </a:ext>
              </a:extLst>
            </p:cNvPr>
            <p:cNvGrpSpPr/>
            <p:nvPr/>
          </p:nvGrpSpPr>
          <p:grpSpPr>
            <a:xfrm>
              <a:off x="383722" y="6203329"/>
              <a:ext cx="3285332" cy="215444"/>
              <a:chOff x="383722" y="6203329"/>
              <a:chExt cx="3285332" cy="215444"/>
            </a:xfrm>
          </p:grpSpPr>
          <p:sp>
            <p:nvSpPr>
              <p:cNvPr id="27" name="Elipse 26">
                <a:extLst>
                  <a:ext uri="{FF2B5EF4-FFF2-40B4-BE49-F238E27FC236}">
                    <a16:creationId xmlns:a16="http://schemas.microsoft.com/office/drawing/2014/main" id="{45747CBB-33F9-5B25-5CCD-17DB18BA1271}"/>
                  </a:ext>
                </a:extLst>
              </p:cNvPr>
              <p:cNvSpPr/>
              <p:nvPr/>
            </p:nvSpPr>
            <p:spPr>
              <a:xfrm>
                <a:off x="383722" y="6267277"/>
                <a:ext cx="90040" cy="90040"/>
              </a:xfrm>
              <a:prstGeom prst="ellipse">
                <a:avLst/>
              </a:prstGeom>
              <a:noFill/>
              <a:ln>
                <a:solidFill>
                  <a:srgbClr val="4D4D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CaixaDeTexto 27">
                <a:extLst>
                  <a:ext uri="{FF2B5EF4-FFF2-40B4-BE49-F238E27FC236}">
                    <a16:creationId xmlns:a16="http://schemas.microsoft.com/office/drawing/2014/main" id="{92FF31ED-6DF6-8218-87B9-9D1D0B21F32B}"/>
                  </a:ext>
                </a:extLst>
              </p:cNvPr>
              <p:cNvSpPr txBox="1"/>
              <p:nvPr/>
            </p:nvSpPr>
            <p:spPr>
              <a:xfrm>
                <a:off x="544854" y="6203329"/>
                <a:ext cx="3124200" cy="215444"/>
              </a:xfrm>
              <a:prstGeom prst="rect">
                <a:avLst/>
              </a:prstGeom>
              <a:noFill/>
            </p:spPr>
            <p:txBody>
              <a:bodyPr wrap="square" rtlCol="0">
                <a:spAutoFit/>
              </a:bodyPr>
              <a:lstStyle/>
              <a:p>
                <a:r>
                  <a:rPr lang="pt-BR" sz="8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Pré-aposentadoria</a:t>
                </a:r>
                <a:endParaRPr lang="pt-BR" sz="800" dirty="0">
                  <a:solidFill>
                    <a:schemeClr val="bg2">
                      <a:lumMod val="50000"/>
                    </a:schemeClr>
                  </a:solidFill>
                  <a:latin typeface="Syncopate bold" panose="02060507000000020003" pitchFamily="18" charset="0"/>
                  <a:ea typeface="Open Sans Extrabold" panose="020B0906030804020204" pitchFamily="34" charset="0"/>
                  <a:cs typeface="Open Sans Extrabold" panose="020B0906030804020204" pitchFamily="34" charset="0"/>
                </a:endParaRPr>
              </a:p>
            </p:txBody>
          </p:sp>
        </p:grpSp>
        <p:pic>
          <p:nvPicPr>
            <p:cNvPr id="21" name="Imagem 20" descr="Ícone&#10;&#10;Descrição gerada automaticamente">
              <a:extLst>
                <a:ext uri="{FF2B5EF4-FFF2-40B4-BE49-F238E27FC236}">
                  <a16:creationId xmlns:a16="http://schemas.microsoft.com/office/drawing/2014/main" id="{BCA9AF30-BEBC-35A0-A42A-E327F3EB45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4415" y="6224559"/>
              <a:ext cx="1115871" cy="194214"/>
            </a:xfrm>
            <a:prstGeom prst="rect">
              <a:avLst/>
            </a:prstGeom>
          </p:spPr>
        </p:pic>
      </p:grpSp>
      <p:sp>
        <p:nvSpPr>
          <p:cNvPr id="31" name="Retângulo: Cantos Arredondados 30">
            <a:extLst>
              <a:ext uri="{FF2B5EF4-FFF2-40B4-BE49-F238E27FC236}">
                <a16:creationId xmlns:a16="http://schemas.microsoft.com/office/drawing/2014/main" id="{5CBDA6B3-CD2B-4AEB-7BAD-69B4BB6D1881}"/>
              </a:ext>
            </a:extLst>
          </p:cNvPr>
          <p:cNvSpPr/>
          <p:nvPr/>
        </p:nvSpPr>
        <p:spPr>
          <a:xfrm rot="21011044">
            <a:off x="-764962" y="-1596337"/>
            <a:ext cx="9454010" cy="375183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Título 1">
            <a:extLst>
              <a:ext uri="{FF2B5EF4-FFF2-40B4-BE49-F238E27FC236}">
                <a16:creationId xmlns:a16="http://schemas.microsoft.com/office/drawing/2014/main" id="{8001A8A3-E472-B517-1FAA-8D6EAD3B9265}"/>
              </a:ext>
            </a:extLst>
          </p:cNvPr>
          <p:cNvSpPr txBox="1">
            <a:spLocks/>
          </p:cNvSpPr>
          <p:nvPr/>
        </p:nvSpPr>
        <p:spPr>
          <a:xfrm>
            <a:off x="267199" y="1881964"/>
            <a:ext cx="11657602" cy="450402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BR" sz="21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Previsão Legal </a:t>
            </a:r>
            <a:r>
              <a:rPr lang="pt-BR" sz="21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art. 77, Parágrafo Único da Lei nº 801/2004. </a:t>
            </a:r>
          </a:p>
          <a:p>
            <a:pPr algn="just"/>
            <a:r>
              <a:rPr lang="pt-BR" sz="21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p>
          <a:p>
            <a:pPr algn="just"/>
            <a:r>
              <a:rPr lang="pt-BR" sz="21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Para tanto o servidor precisa ter ingressado por concurso público de provas ou provas e títulos em cargo público efetivo na administração pública direta, autárquica e fundacional da União, Estados, Distrito Federal e Municípios, até 31 de dezembro de 2003, poderá aposentar-se com proventos integrais, que corresponderão à totalidade da remuneração do servidor no cargo efetivo em que se der a aposentadoria quando observadas as reduções de idade e contribuição do magistério e vier a preencher cumulativamente, as seguintes condições: 60 (sessenta) anos de idade, se homem, e 55 (cinquenta e cinco) anos de idade, se mulher; 35 (trinta e cinco) anos de contribuição, se homem, e 30 (trinta) anos de contribuição, se mulher; 20 (vinte) anos de efetivo exercício no serviço público federal, estadual, distrital e municipal;  10 (dez) anos de carreira e 5 (cinco) anos de efetivo exercício no cargo em que se der a aposentadoria. </a:t>
            </a:r>
          </a:p>
        </p:txBody>
      </p:sp>
      <p:pic>
        <p:nvPicPr>
          <p:cNvPr id="2" name="Imagem 1" descr="Interface gráfica do usuário, Texto&#10;&#10;Descrição gerada automaticamente">
            <a:extLst>
              <a:ext uri="{FF2B5EF4-FFF2-40B4-BE49-F238E27FC236}">
                <a16:creationId xmlns:a16="http://schemas.microsoft.com/office/drawing/2014/main" id="{4D36397F-9783-74D7-25BE-87898AF70D92}"/>
              </a:ext>
            </a:extLst>
          </p:cNvPr>
          <p:cNvPicPr>
            <a:picLocks noChangeAspect="1"/>
          </p:cNvPicPr>
          <p:nvPr/>
        </p:nvPicPr>
        <p:blipFill rotWithShape="1">
          <a:blip r:embed="rId4">
            <a:extLst>
              <a:ext uri="{28A0092B-C50C-407E-A947-70E740481C1C}">
                <a14:useLocalDpi xmlns:a14="http://schemas.microsoft.com/office/drawing/2010/main" val="0"/>
              </a:ext>
            </a:extLst>
          </a:blip>
          <a:srcRect l="25112" t="87154" r="51304" b="6163"/>
          <a:stretch/>
        </p:blipFill>
        <p:spPr>
          <a:xfrm>
            <a:off x="9196872" y="6376415"/>
            <a:ext cx="1496539" cy="414670"/>
          </a:xfrm>
          <a:prstGeom prst="rect">
            <a:avLst/>
          </a:prstGeom>
        </p:spPr>
      </p:pic>
    </p:spTree>
    <p:extLst>
      <p:ext uri="{BB962C8B-B14F-4D97-AF65-F5344CB8AC3E}">
        <p14:creationId xmlns:p14="http://schemas.microsoft.com/office/powerpoint/2010/main" val="990166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Cantos Arredondados 10">
            <a:extLst>
              <a:ext uri="{FF2B5EF4-FFF2-40B4-BE49-F238E27FC236}">
                <a16:creationId xmlns:a16="http://schemas.microsoft.com/office/drawing/2014/main" id="{786F771C-425E-E487-8372-863156334021}"/>
              </a:ext>
            </a:extLst>
          </p:cNvPr>
          <p:cNvSpPr/>
          <p:nvPr/>
        </p:nvSpPr>
        <p:spPr>
          <a:xfrm>
            <a:off x="-514350" y="-381000"/>
            <a:ext cx="9454010" cy="2021850"/>
          </a:xfrm>
          <a:prstGeom prst="roundRect">
            <a:avLst/>
          </a:prstGeom>
          <a:solidFill>
            <a:srgbClr val="4D4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7647D5BB-7ACE-479C-9D41-7021D6F4CA6D}"/>
              </a:ext>
            </a:extLst>
          </p:cNvPr>
          <p:cNvSpPr txBox="1"/>
          <p:nvPr/>
        </p:nvSpPr>
        <p:spPr>
          <a:xfrm>
            <a:off x="267199" y="593849"/>
            <a:ext cx="8074455" cy="646331"/>
          </a:xfrm>
          <a:prstGeom prst="rect">
            <a:avLst/>
          </a:prstGeom>
          <a:noFill/>
        </p:spPr>
        <p:txBody>
          <a:bodyPr wrap="none" rtlCol="0">
            <a:spAutoFit/>
          </a:bodyPr>
          <a:lstStyle/>
          <a:p>
            <a:r>
              <a:rPr lang="pt-BR" sz="36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HORA SUPLEMTAR DO PROFESSOR</a:t>
            </a:r>
          </a:p>
        </p:txBody>
      </p:sp>
      <p:grpSp>
        <p:nvGrpSpPr>
          <p:cNvPr id="16" name="Agrupar 15">
            <a:extLst>
              <a:ext uri="{FF2B5EF4-FFF2-40B4-BE49-F238E27FC236}">
                <a16:creationId xmlns:a16="http://schemas.microsoft.com/office/drawing/2014/main" id="{91BC380C-FA65-00EE-28EB-0A5B838392C5}"/>
              </a:ext>
            </a:extLst>
          </p:cNvPr>
          <p:cNvGrpSpPr/>
          <p:nvPr/>
        </p:nvGrpSpPr>
        <p:grpSpPr>
          <a:xfrm>
            <a:off x="382718" y="6476028"/>
            <a:ext cx="11426564" cy="215444"/>
            <a:chOff x="383722" y="6203329"/>
            <a:chExt cx="11426564" cy="215444"/>
          </a:xfrm>
        </p:grpSpPr>
        <p:grpSp>
          <p:nvGrpSpPr>
            <p:cNvPr id="18" name="Agrupar 17">
              <a:extLst>
                <a:ext uri="{FF2B5EF4-FFF2-40B4-BE49-F238E27FC236}">
                  <a16:creationId xmlns:a16="http://schemas.microsoft.com/office/drawing/2014/main" id="{20B63B6C-7826-BBB2-67A7-0EA06DD0CB8D}"/>
                </a:ext>
              </a:extLst>
            </p:cNvPr>
            <p:cNvGrpSpPr/>
            <p:nvPr/>
          </p:nvGrpSpPr>
          <p:grpSpPr>
            <a:xfrm>
              <a:off x="383722" y="6203329"/>
              <a:ext cx="3285332" cy="215444"/>
              <a:chOff x="383722" y="6203329"/>
              <a:chExt cx="3285332" cy="215444"/>
            </a:xfrm>
          </p:grpSpPr>
          <p:sp>
            <p:nvSpPr>
              <p:cNvPr id="27" name="Elipse 26">
                <a:extLst>
                  <a:ext uri="{FF2B5EF4-FFF2-40B4-BE49-F238E27FC236}">
                    <a16:creationId xmlns:a16="http://schemas.microsoft.com/office/drawing/2014/main" id="{45747CBB-33F9-5B25-5CCD-17DB18BA1271}"/>
                  </a:ext>
                </a:extLst>
              </p:cNvPr>
              <p:cNvSpPr/>
              <p:nvPr/>
            </p:nvSpPr>
            <p:spPr>
              <a:xfrm>
                <a:off x="383722" y="6267277"/>
                <a:ext cx="90040" cy="90040"/>
              </a:xfrm>
              <a:prstGeom prst="ellipse">
                <a:avLst/>
              </a:prstGeom>
              <a:noFill/>
              <a:ln>
                <a:solidFill>
                  <a:srgbClr val="4D4D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CaixaDeTexto 27">
                <a:extLst>
                  <a:ext uri="{FF2B5EF4-FFF2-40B4-BE49-F238E27FC236}">
                    <a16:creationId xmlns:a16="http://schemas.microsoft.com/office/drawing/2014/main" id="{92FF31ED-6DF6-8218-87B9-9D1D0B21F32B}"/>
                  </a:ext>
                </a:extLst>
              </p:cNvPr>
              <p:cNvSpPr txBox="1"/>
              <p:nvPr/>
            </p:nvSpPr>
            <p:spPr>
              <a:xfrm>
                <a:off x="544854" y="6203329"/>
                <a:ext cx="3124200" cy="215444"/>
              </a:xfrm>
              <a:prstGeom prst="rect">
                <a:avLst/>
              </a:prstGeom>
              <a:noFill/>
            </p:spPr>
            <p:txBody>
              <a:bodyPr wrap="square" rtlCol="0">
                <a:spAutoFit/>
              </a:bodyPr>
              <a:lstStyle/>
              <a:p>
                <a:r>
                  <a:rPr lang="pt-BR" sz="8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Pré-aposentadoria</a:t>
                </a:r>
                <a:endParaRPr lang="pt-BR" sz="800" dirty="0">
                  <a:solidFill>
                    <a:schemeClr val="bg2">
                      <a:lumMod val="50000"/>
                    </a:schemeClr>
                  </a:solidFill>
                  <a:latin typeface="Syncopate bold" panose="02060507000000020003" pitchFamily="18" charset="0"/>
                  <a:ea typeface="Open Sans Extrabold" panose="020B0906030804020204" pitchFamily="34" charset="0"/>
                  <a:cs typeface="Open Sans Extrabold" panose="020B0906030804020204" pitchFamily="34" charset="0"/>
                </a:endParaRPr>
              </a:p>
            </p:txBody>
          </p:sp>
        </p:grpSp>
        <p:pic>
          <p:nvPicPr>
            <p:cNvPr id="21" name="Imagem 20" descr="Ícone&#10;&#10;Descrição gerada automaticamente">
              <a:extLst>
                <a:ext uri="{FF2B5EF4-FFF2-40B4-BE49-F238E27FC236}">
                  <a16:creationId xmlns:a16="http://schemas.microsoft.com/office/drawing/2014/main" id="{BCA9AF30-BEBC-35A0-A42A-E327F3EB45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4415" y="6224559"/>
              <a:ext cx="1115871" cy="194214"/>
            </a:xfrm>
            <a:prstGeom prst="rect">
              <a:avLst/>
            </a:prstGeom>
          </p:spPr>
        </p:pic>
      </p:grpSp>
      <p:sp>
        <p:nvSpPr>
          <p:cNvPr id="31" name="Retângulo: Cantos Arredondados 30">
            <a:extLst>
              <a:ext uri="{FF2B5EF4-FFF2-40B4-BE49-F238E27FC236}">
                <a16:creationId xmlns:a16="http://schemas.microsoft.com/office/drawing/2014/main" id="{5CBDA6B3-CD2B-4AEB-7BAD-69B4BB6D1881}"/>
              </a:ext>
            </a:extLst>
          </p:cNvPr>
          <p:cNvSpPr/>
          <p:nvPr/>
        </p:nvSpPr>
        <p:spPr>
          <a:xfrm rot="21011044">
            <a:off x="-764962" y="-1596337"/>
            <a:ext cx="9454010" cy="375183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Título 1">
            <a:extLst>
              <a:ext uri="{FF2B5EF4-FFF2-40B4-BE49-F238E27FC236}">
                <a16:creationId xmlns:a16="http://schemas.microsoft.com/office/drawing/2014/main" id="{8001A8A3-E472-B517-1FAA-8D6EAD3B9265}"/>
              </a:ext>
            </a:extLst>
          </p:cNvPr>
          <p:cNvSpPr txBox="1">
            <a:spLocks/>
          </p:cNvSpPr>
          <p:nvPr/>
        </p:nvSpPr>
        <p:spPr>
          <a:xfrm>
            <a:off x="267199" y="1881964"/>
            <a:ext cx="11657602" cy="450402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BR" sz="21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Previsão Legal </a:t>
            </a:r>
            <a:r>
              <a:rPr lang="pt-BR" sz="21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Lei nº 1.268/2014, que dispõe sobre a ampliação definitiva de carga horária dos profissionais do magistério. </a:t>
            </a:r>
          </a:p>
          <a:p>
            <a:pPr algn="just"/>
            <a:r>
              <a:rPr lang="pt-BR" sz="21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p>
          <a:p>
            <a:pPr algn="just"/>
            <a:r>
              <a:rPr lang="pt-BR" sz="21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O legislador abordou a questão previdenciária no art. 4º e incisos, vejamos: </a:t>
            </a:r>
          </a:p>
          <a:p>
            <a:pPr algn="just"/>
            <a:r>
              <a:rPr lang="pt-BR" sz="21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p>
          <a:p>
            <a:pPr algn="just"/>
            <a:r>
              <a:rPr lang="pt-BR" sz="21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Art. 4° A remuneração referente à carga horária ampliada de que trata o art. 1° passará a integrar a base de contribuição previdenciária, de acordo com o previsto nos incisos seguintes:</a:t>
            </a:r>
          </a:p>
        </p:txBody>
      </p:sp>
      <p:pic>
        <p:nvPicPr>
          <p:cNvPr id="2" name="Imagem 1" descr="Interface gráfica do usuário, Texto&#10;&#10;Descrição gerada automaticamente">
            <a:extLst>
              <a:ext uri="{FF2B5EF4-FFF2-40B4-BE49-F238E27FC236}">
                <a16:creationId xmlns:a16="http://schemas.microsoft.com/office/drawing/2014/main" id="{34006E01-2CD9-14E3-117C-452D772CA2AD}"/>
              </a:ext>
            </a:extLst>
          </p:cNvPr>
          <p:cNvPicPr>
            <a:picLocks noChangeAspect="1"/>
          </p:cNvPicPr>
          <p:nvPr/>
        </p:nvPicPr>
        <p:blipFill rotWithShape="1">
          <a:blip r:embed="rId4">
            <a:extLst>
              <a:ext uri="{28A0092B-C50C-407E-A947-70E740481C1C}">
                <a14:useLocalDpi xmlns:a14="http://schemas.microsoft.com/office/drawing/2010/main" val="0"/>
              </a:ext>
            </a:extLst>
          </a:blip>
          <a:srcRect l="25112" t="87154" r="51304" b="6163"/>
          <a:stretch/>
        </p:blipFill>
        <p:spPr>
          <a:xfrm>
            <a:off x="9196872" y="6376415"/>
            <a:ext cx="1496539" cy="414670"/>
          </a:xfrm>
          <a:prstGeom prst="rect">
            <a:avLst/>
          </a:prstGeom>
        </p:spPr>
      </p:pic>
    </p:spTree>
    <p:extLst>
      <p:ext uri="{BB962C8B-B14F-4D97-AF65-F5344CB8AC3E}">
        <p14:creationId xmlns:p14="http://schemas.microsoft.com/office/powerpoint/2010/main" val="4125076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Texto&#10;&#10;Descrição gerada automaticamente">
            <a:extLst>
              <a:ext uri="{FF2B5EF4-FFF2-40B4-BE49-F238E27FC236}">
                <a16:creationId xmlns:a16="http://schemas.microsoft.com/office/drawing/2014/main" id="{8CC57563-2DF5-46A4-7774-347B706E66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88212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Cantos Arredondados 10">
            <a:extLst>
              <a:ext uri="{FF2B5EF4-FFF2-40B4-BE49-F238E27FC236}">
                <a16:creationId xmlns:a16="http://schemas.microsoft.com/office/drawing/2014/main" id="{786F771C-425E-E487-8372-863156334021}"/>
              </a:ext>
            </a:extLst>
          </p:cNvPr>
          <p:cNvSpPr/>
          <p:nvPr/>
        </p:nvSpPr>
        <p:spPr>
          <a:xfrm>
            <a:off x="-514350" y="-381000"/>
            <a:ext cx="9454010" cy="2021850"/>
          </a:xfrm>
          <a:prstGeom prst="roundRect">
            <a:avLst/>
          </a:prstGeom>
          <a:solidFill>
            <a:srgbClr val="4D4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7647D5BB-7ACE-479C-9D41-7021D6F4CA6D}"/>
              </a:ext>
            </a:extLst>
          </p:cNvPr>
          <p:cNvSpPr txBox="1"/>
          <p:nvPr/>
        </p:nvSpPr>
        <p:spPr>
          <a:xfrm>
            <a:off x="267199" y="593849"/>
            <a:ext cx="8074455" cy="646331"/>
          </a:xfrm>
          <a:prstGeom prst="rect">
            <a:avLst/>
          </a:prstGeom>
          <a:noFill/>
        </p:spPr>
        <p:txBody>
          <a:bodyPr wrap="none" rtlCol="0">
            <a:spAutoFit/>
          </a:bodyPr>
          <a:lstStyle/>
          <a:p>
            <a:r>
              <a:rPr lang="pt-BR" sz="36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HORA SUPLEMTAR DO PROFESSOR</a:t>
            </a:r>
          </a:p>
        </p:txBody>
      </p:sp>
      <p:grpSp>
        <p:nvGrpSpPr>
          <p:cNvPr id="16" name="Agrupar 15">
            <a:extLst>
              <a:ext uri="{FF2B5EF4-FFF2-40B4-BE49-F238E27FC236}">
                <a16:creationId xmlns:a16="http://schemas.microsoft.com/office/drawing/2014/main" id="{91BC380C-FA65-00EE-28EB-0A5B838392C5}"/>
              </a:ext>
            </a:extLst>
          </p:cNvPr>
          <p:cNvGrpSpPr/>
          <p:nvPr/>
        </p:nvGrpSpPr>
        <p:grpSpPr>
          <a:xfrm>
            <a:off x="382718" y="6476028"/>
            <a:ext cx="11426564" cy="215444"/>
            <a:chOff x="383722" y="6203329"/>
            <a:chExt cx="11426564" cy="215444"/>
          </a:xfrm>
        </p:grpSpPr>
        <p:grpSp>
          <p:nvGrpSpPr>
            <p:cNvPr id="18" name="Agrupar 17">
              <a:extLst>
                <a:ext uri="{FF2B5EF4-FFF2-40B4-BE49-F238E27FC236}">
                  <a16:creationId xmlns:a16="http://schemas.microsoft.com/office/drawing/2014/main" id="{20B63B6C-7826-BBB2-67A7-0EA06DD0CB8D}"/>
                </a:ext>
              </a:extLst>
            </p:cNvPr>
            <p:cNvGrpSpPr/>
            <p:nvPr/>
          </p:nvGrpSpPr>
          <p:grpSpPr>
            <a:xfrm>
              <a:off x="383722" y="6203329"/>
              <a:ext cx="3285332" cy="215444"/>
              <a:chOff x="383722" y="6203329"/>
              <a:chExt cx="3285332" cy="215444"/>
            </a:xfrm>
          </p:grpSpPr>
          <p:sp>
            <p:nvSpPr>
              <p:cNvPr id="27" name="Elipse 26">
                <a:extLst>
                  <a:ext uri="{FF2B5EF4-FFF2-40B4-BE49-F238E27FC236}">
                    <a16:creationId xmlns:a16="http://schemas.microsoft.com/office/drawing/2014/main" id="{45747CBB-33F9-5B25-5CCD-17DB18BA1271}"/>
                  </a:ext>
                </a:extLst>
              </p:cNvPr>
              <p:cNvSpPr/>
              <p:nvPr/>
            </p:nvSpPr>
            <p:spPr>
              <a:xfrm>
                <a:off x="383722" y="6267277"/>
                <a:ext cx="90040" cy="90040"/>
              </a:xfrm>
              <a:prstGeom prst="ellipse">
                <a:avLst/>
              </a:prstGeom>
              <a:noFill/>
              <a:ln>
                <a:solidFill>
                  <a:srgbClr val="4D4D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CaixaDeTexto 27">
                <a:extLst>
                  <a:ext uri="{FF2B5EF4-FFF2-40B4-BE49-F238E27FC236}">
                    <a16:creationId xmlns:a16="http://schemas.microsoft.com/office/drawing/2014/main" id="{92FF31ED-6DF6-8218-87B9-9D1D0B21F32B}"/>
                  </a:ext>
                </a:extLst>
              </p:cNvPr>
              <p:cNvSpPr txBox="1"/>
              <p:nvPr/>
            </p:nvSpPr>
            <p:spPr>
              <a:xfrm>
                <a:off x="544854" y="6203329"/>
                <a:ext cx="3124200" cy="215444"/>
              </a:xfrm>
              <a:prstGeom prst="rect">
                <a:avLst/>
              </a:prstGeom>
              <a:noFill/>
            </p:spPr>
            <p:txBody>
              <a:bodyPr wrap="square" rtlCol="0">
                <a:spAutoFit/>
              </a:bodyPr>
              <a:lstStyle/>
              <a:p>
                <a:r>
                  <a:rPr lang="pt-BR" sz="8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Pré-aposentadoria</a:t>
                </a:r>
                <a:endParaRPr lang="pt-BR" sz="800" dirty="0">
                  <a:solidFill>
                    <a:schemeClr val="bg2">
                      <a:lumMod val="50000"/>
                    </a:schemeClr>
                  </a:solidFill>
                  <a:latin typeface="Syncopate bold" panose="02060507000000020003" pitchFamily="18" charset="0"/>
                  <a:ea typeface="Open Sans Extrabold" panose="020B0906030804020204" pitchFamily="34" charset="0"/>
                  <a:cs typeface="Open Sans Extrabold" panose="020B0906030804020204" pitchFamily="34" charset="0"/>
                </a:endParaRPr>
              </a:p>
            </p:txBody>
          </p:sp>
        </p:grpSp>
        <p:pic>
          <p:nvPicPr>
            <p:cNvPr id="21" name="Imagem 20" descr="Ícone&#10;&#10;Descrição gerada automaticamente">
              <a:extLst>
                <a:ext uri="{FF2B5EF4-FFF2-40B4-BE49-F238E27FC236}">
                  <a16:creationId xmlns:a16="http://schemas.microsoft.com/office/drawing/2014/main" id="{BCA9AF30-BEBC-35A0-A42A-E327F3EB45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4415" y="6224559"/>
              <a:ext cx="1115871" cy="194214"/>
            </a:xfrm>
            <a:prstGeom prst="rect">
              <a:avLst/>
            </a:prstGeom>
          </p:spPr>
        </p:pic>
      </p:grpSp>
      <p:sp>
        <p:nvSpPr>
          <p:cNvPr id="31" name="Retângulo: Cantos Arredondados 30">
            <a:extLst>
              <a:ext uri="{FF2B5EF4-FFF2-40B4-BE49-F238E27FC236}">
                <a16:creationId xmlns:a16="http://schemas.microsoft.com/office/drawing/2014/main" id="{5CBDA6B3-CD2B-4AEB-7BAD-69B4BB6D1881}"/>
              </a:ext>
            </a:extLst>
          </p:cNvPr>
          <p:cNvSpPr/>
          <p:nvPr/>
        </p:nvSpPr>
        <p:spPr>
          <a:xfrm rot="21011044">
            <a:off x="-764962" y="-1596337"/>
            <a:ext cx="9454010" cy="375183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Título 1">
            <a:extLst>
              <a:ext uri="{FF2B5EF4-FFF2-40B4-BE49-F238E27FC236}">
                <a16:creationId xmlns:a16="http://schemas.microsoft.com/office/drawing/2014/main" id="{8001A8A3-E472-B517-1FAA-8D6EAD3B9265}"/>
              </a:ext>
            </a:extLst>
          </p:cNvPr>
          <p:cNvSpPr txBox="1">
            <a:spLocks/>
          </p:cNvSpPr>
          <p:nvPr/>
        </p:nvSpPr>
        <p:spPr>
          <a:xfrm>
            <a:off x="267199" y="1881964"/>
            <a:ext cx="11657602" cy="450402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BR" sz="21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I - A remuneração da carga horária ampliada prevista nessa lei, para fins previdenciários, não se confundirá com a remuneração do salário base do cargo efetivo, que somente passará a produzir efeitos para o cálculo de concessão de benefícios a partir da eficácia desta lei e na sua respectiva proporcionalidade dos meses de contribuição;</a:t>
            </a:r>
          </a:p>
          <a:p>
            <a:pPr algn="just"/>
            <a:r>
              <a:rPr lang="pt-BR" sz="21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p>
          <a:p>
            <a:pPr algn="just"/>
            <a:r>
              <a:rPr lang="pt-BR" sz="21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II - Na ampliação legal e permanente da carga horária do servidor, exigir-se-á o cumprimento dos requisitos previsto na legislação previdenciária municipal para a concessão dos benefícios previdenciários, no que se refere às horas ampliadas;</a:t>
            </a:r>
          </a:p>
          <a:p>
            <a:pPr algn="just"/>
            <a:r>
              <a:rPr lang="pt-BR" sz="21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p>
          <a:p>
            <a:pPr algn="just"/>
            <a:r>
              <a:rPr lang="pt-BR" sz="21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III – Aos proventos e pensões a conceder que se aplique o disposto no art. 7º da Emenda Constitucional nº 41, de 19 de dezembro de 2003, para fins de determinação do valor dos respectivos benefícios, observar-se-á que a parcela referente à carga horária ampliada será proporcional ao número de meses sobre os quais foram recolhidas contribuições previdenciárias ao Regime Próprio de Previdência Social do Município de São Gonçalo do Amarante dividido por 300 (trezentos), se mulheres, ou 360 (trezentos e sessenta), se homens.</a:t>
            </a:r>
          </a:p>
          <a:p>
            <a:pPr algn="just"/>
            <a:endParaRPr lang="pt-BR" sz="21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Imagem 1" descr="Interface gráfica do usuário, Texto&#10;&#10;Descrição gerada automaticamente">
            <a:extLst>
              <a:ext uri="{FF2B5EF4-FFF2-40B4-BE49-F238E27FC236}">
                <a16:creationId xmlns:a16="http://schemas.microsoft.com/office/drawing/2014/main" id="{3575B38E-E44A-49F9-1E10-70F5C6AE1B98}"/>
              </a:ext>
            </a:extLst>
          </p:cNvPr>
          <p:cNvPicPr>
            <a:picLocks noChangeAspect="1"/>
          </p:cNvPicPr>
          <p:nvPr/>
        </p:nvPicPr>
        <p:blipFill rotWithShape="1">
          <a:blip r:embed="rId4">
            <a:extLst>
              <a:ext uri="{28A0092B-C50C-407E-A947-70E740481C1C}">
                <a14:useLocalDpi xmlns:a14="http://schemas.microsoft.com/office/drawing/2010/main" val="0"/>
              </a:ext>
            </a:extLst>
          </a:blip>
          <a:srcRect l="25112" t="87154" r="51304" b="6163"/>
          <a:stretch/>
        </p:blipFill>
        <p:spPr>
          <a:xfrm>
            <a:off x="9196872" y="6376415"/>
            <a:ext cx="1496539" cy="414670"/>
          </a:xfrm>
          <a:prstGeom prst="rect">
            <a:avLst/>
          </a:prstGeom>
        </p:spPr>
      </p:pic>
    </p:spTree>
    <p:extLst>
      <p:ext uri="{BB962C8B-B14F-4D97-AF65-F5344CB8AC3E}">
        <p14:creationId xmlns:p14="http://schemas.microsoft.com/office/powerpoint/2010/main" val="3297537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Cantos Arredondados 10">
            <a:extLst>
              <a:ext uri="{FF2B5EF4-FFF2-40B4-BE49-F238E27FC236}">
                <a16:creationId xmlns:a16="http://schemas.microsoft.com/office/drawing/2014/main" id="{786F771C-425E-E487-8372-863156334021}"/>
              </a:ext>
            </a:extLst>
          </p:cNvPr>
          <p:cNvSpPr/>
          <p:nvPr/>
        </p:nvSpPr>
        <p:spPr>
          <a:xfrm>
            <a:off x="-514350" y="-381000"/>
            <a:ext cx="9454010" cy="2021850"/>
          </a:xfrm>
          <a:prstGeom prst="roundRect">
            <a:avLst/>
          </a:prstGeom>
          <a:solidFill>
            <a:srgbClr val="4D4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7647D5BB-7ACE-479C-9D41-7021D6F4CA6D}"/>
              </a:ext>
            </a:extLst>
          </p:cNvPr>
          <p:cNvSpPr txBox="1"/>
          <p:nvPr/>
        </p:nvSpPr>
        <p:spPr>
          <a:xfrm>
            <a:off x="267199" y="593849"/>
            <a:ext cx="7025065" cy="646331"/>
          </a:xfrm>
          <a:prstGeom prst="rect">
            <a:avLst/>
          </a:prstGeom>
          <a:noFill/>
        </p:spPr>
        <p:txBody>
          <a:bodyPr wrap="none" rtlCol="0">
            <a:spAutoFit/>
          </a:bodyPr>
          <a:lstStyle/>
          <a:p>
            <a:r>
              <a:rPr lang="pt-BR" sz="36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REFERENCIAL BIBLIOGRÁFICO</a:t>
            </a:r>
          </a:p>
        </p:txBody>
      </p:sp>
      <p:grpSp>
        <p:nvGrpSpPr>
          <p:cNvPr id="16" name="Agrupar 15">
            <a:extLst>
              <a:ext uri="{FF2B5EF4-FFF2-40B4-BE49-F238E27FC236}">
                <a16:creationId xmlns:a16="http://schemas.microsoft.com/office/drawing/2014/main" id="{91BC380C-FA65-00EE-28EB-0A5B838392C5}"/>
              </a:ext>
            </a:extLst>
          </p:cNvPr>
          <p:cNvGrpSpPr/>
          <p:nvPr/>
        </p:nvGrpSpPr>
        <p:grpSpPr>
          <a:xfrm>
            <a:off x="382718" y="6476028"/>
            <a:ext cx="11426564" cy="215444"/>
            <a:chOff x="383722" y="6203329"/>
            <a:chExt cx="11426564" cy="215444"/>
          </a:xfrm>
        </p:grpSpPr>
        <p:grpSp>
          <p:nvGrpSpPr>
            <p:cNvPr id="18" name="Agrupar 17">
              <a:extLst>
                <a:ext uri="{FF2B5EF4-FFF2-40B4-BE49-F238E27FC236}">
                  <a16:creationId xmlns:a16="http://schemas.microsoft.com/office/drawing/2014/main" id="{20B63B6C-7826-BBB2-67A7-0EA06DD0CB8D}"/>
                </a:ext>
              </a:extLst>
            </p:cNvPr>
            <p:cNvGrpSpPr/>
            <p:nvPr/>
          </p:nvGrpSpPr>
          <p:grpSpPr>
            <a:xfrm>
              <a:off x="383722" y="6203329"/>
              <a:ext cx="3285332" cy="215444"/>
              <a:chOff x="383722" y="6203329"/>
              <a:chExt cx="3285332" cy="215444"/>
            </a:xfrm>
          </p:grpSpPr>
          <p:sp>
            <p:nvSpPr>
              <p:cNvPr id="27" name="Elipse 26">
                <a:extLst>
                  <a:ext uri="{FF2B5EF4-FFF2-40B4-BE49-F238E27FC236}">
                    <a16:creationId xmlns:a16="http://schemas.microsoft.com/office/drawing/2014/main" id="{45747CBB-33F9-5B25-5CCD-17DB18BA1271}"/>
                  </a:ext>
                </a:extLst>
              </p:cNvPr>
              <p:cNvSpPr/>
              <p:nvPr/>
            </p:nvSpPr>
            <p:spPr>
              <a:xfrm>
                <a:off x="383722" y="6267277"/>
                <a:ext cx="90040" cy="90040"/>
              </a:xfrm>
              <a:prstGeom prst="ellipse">
                <a:avLst/>
              </a:prstGeom>
              <a:noFill/>
              <a:ln>
                <a:solidFill>
                  <a:srgbClr val="4D4D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CaixaDeTexto 27">
                <a:extLst>
                  <a:ext uri="{FF2B5EF4-FFF2-40B4-BE49-F238E27FC236}">
                    <a16:creationId xmlns:a16="http://schemas.microsoft.com/office/drawing/2014/main" id="{92FF31ED-6DF6-8218-87B9-9D1D0B21F32B}"/>
                  </a:ext>
                </a:extLst>
              </p:cNvPr>
              <p:cNvSpPr txBox="1"/>
              <p:nvPr/>
            </p:nvSpPr>
            <p:spPr>
              <a:xfrm>
                <a:off x="544854" y="6203329"/>
                <a:ext cx="3124200" cy="215444"/>
              </a:xfrm>
              <a:prstGeom prst="rect">
                <a:avLst/>
              </a:prstGeom>
              <a:noFill/>
            </p:spPr>
            <p:txBody>
              <a:bodyPr wrap="square" rtlCol="0">
                <a:spAutoFit/>
              </a:bodyPr>
              <a:lstStyle/>
              <a:p>
                <a:r>
                  <a:rPr lang="pt-BR" sz="8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Pré-aposentadoria</a:t>
                </a:r>
                <a:endParaRPr lang="pt-BR" sz="800" dirty="0">
                  <a:solidFill>
                    <a:schemeClr val="bg2">
                      <a:lumMod val="50000"/>
                    </a:schemeClr>
                  </a:solidFill>
                  <a:latin typeface="Syncopate bold" panose="02060507000000020003" pitchFamily="18" charset="0"/>
                  <a:ea typeface="Open Sans Extrabold" panose="020B0906030804020204" pitchFamily="34" charset="0"/>
                  <a:cs typeface="Open Sans Extrabold" panose="020B0906030804020204" pitchFamily="34" charset="0"/>
                </a:endParaRPr>
              </a:p>
            </p:txBody>
          </p:sp>
        </p:grpSp>
        <p:pic>
          <p:nvPicPr>
            <p:cNvPr id="21" name="Imagem 20" descr="Ícone&#10;&#10;Descrição gerada automaticamente">
              <a:extLst>
                <a:ext uri="{FF2B5EF4-FFF2-40B4-BE49-F238E27FC236}">
                  <a16:creationId xmlns:a16="http://schemas.microsoft.com/office/drawing/2014/main" id="{BCA9AF30-BEBC-35A0-A42A-E327F3EB45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4415" y="6224559"/>
              <a:ext cx="1115871" cy="194214"/>
            </a:xfrm>
            <a:prstGeom prst="rect">
              <a:avLst/>
            </a:prstGeom>
          </p:spPr>
        </p:pic>
      </p:grpSp>
      <p:sp>
        <p:nvSpPr>
          <p:cNvPr id="31" name="Retângulo: Cantos Arredondados 30">
            <a:extLst>
              <a:ext uri="{FF2B5EF4-FFF2-40B4-BE49-F238E27FC236}">
                <a16:creationId xmlns:a16="http://schemas.microsoft.com/office/drawing/2014/main" id="{5CBDA6B3-CD2B-4AEB-7BAD-69B4BB6D1881}"/>
              </a:ext>
            </a:extLst>
          </p:cNvPr>
          <p:cNvSpPr/>
          <p:nvPr/>
        </p:nvSpPr>
        <p:spPr>
          <a:xfrm rot="21011044">
            <a:off x="-764962" y="-1596337"/>
            <a:ext cx="9454010" cy="375183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Título 1">
            <a:extLst>
              <a:ext uri="{FF2B5EF4-FFF2-40B4-BE49-F238E27FC236}">
                <a16:creationId xmlns:a16="http://schemas.microsoft.com/office/drawing/2014/main" id="{8001A8A3-E472-B517-1FAA-8D6EAD3B9265}"/>
              </a:ext>
            </a:extLst>
          </p:cNvPr>
          <p:cNvSpPr txBox="1">
            <a:spLocks/>
          </p:cNvSpPr>
          <p:nvPr/>
        </p:nvSpPr>
        <p:spPr>
          <a:xfrm>
            <a:off x="267199" y="1881964"/>
            <a:ext cx="11657602" cy="450402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buClr>
                <a:srgbClr val="4D4DEE"/>
              </a:buClr>
              <a:buFont typeface="Courier New" panose="02070309020205020404" pitchFamily="49" charset="0"/>
              <a:buChar char="o"/>
            </a:pPr>
            <a:endParaRPr lang="pt-BR" sz="21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just">
              <a:buClr>
                <a:srgbClr val="4D4DEE"/>
              </a:buClr>
              <a:buFont typeface="Courier New" panose="02070309020205020404" pitchFamily="49" charset="0"/>
              <a:buChar char="o"/>
            </a:pPr>
            <a:r>
              <a:rPr lang="pt-BR" sz="21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Lei nº 801, de 09 de novembro de 2004 </a:t>
            </a:r>
          </a:p>
          <a:p>
            <a:pPr marL="342900" indent="-342900" algn="just">
              <a:buClr>
                <a:srgbClr val="4D4DEE"/>
              </a:buClr>
              <a:buFont typeface="Courier New" panose="02070309020205020404" pitchFamily="49" charset="0"/>
              <a:buChar char="o"/>
            </a:pPr>
            <a:endParaRPr lang="pt-BR" sz="21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just">
              <a:buClr>
                <a:srgbClr val="4D4DEE"/>
              </a:buClr>
              <a:buFont typeface="Courier New" panose="02070309020205020404" pitchFamily="49" charset="0"/>
              <a:buChar char="o"/>
            </a:pPr>
            <a:endParaRPr lang="pt-BR" sz="21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4D4DEE"/>
              </a:buClr>
              <a:buFont typeface="Courier New" panose="02070309020205020404" pitchFamily="49" charset="0"/>
              <a:buChar char="o"/>
            </a:pPr>
            <a:r>
              <a:rPr lang="pt-BR" sz="21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Lei nº 1.268, de 15 de setembro de 2014</a:t>
            </a:r>
          </a:p>
        </p:txBody>
      </p:sp>
      <p:pic>
        <p:nvPicPr>
          <p:cNvPr id="2" name="Imagem 1" descr="Interface gráfica do usuário, Texto&#10;&#10;Descrição gerada automaticamente">
            <a:extLst>
              <a:ext uri="{FF2B5EF4-FFF2-40B4-BE49-F238E27FC236}">
                <a16:creationId xmlns:a16="http://schemas.microsoft.com/office/drawing/2014/main" id="{EC7733D8-656A-1C43-9446-63A4ED38BF9E}"/>
              </a:ext>
            </a:extLst>
          </p:cNvPr>
          <p:cNvPicPr>
            <a:picLocks noChangeAspect="1"/>
          </p:cNvPicPr>
          <p:nvPr/>
        </p:nvPicPr>
        <p:blipFill rotWithShape="1">
          <a:blip r:embed="rId4">
            <a:extLst>
              <a:ext uri="{28A0092B-C50C-407E-A947-70E740481C1C}">
                <a14:useLocalDpi xmlns:a14="http://schemas.microsoft.com/office/drawing/2010/main" val="0"/>
              </a:ext>
            </a:extLst>
          </a:blip>
          <a:srcRect l="25112" t="87154" r="51304" b="6163"/>
          <a:stretch/>
        </p:blipFill>
        <p:spPr>
          <a:xfrm>
            <a:off x="9196872" y="6376415"/>
            <a:ext cx="1496539" cy="414670"/>
          </a:xfrm>
          <a:prstGeom prst="rect">
            <a:avLst/>
          </a:prstGeom>
        </p:spPr>
      </p:pic>
    </p:spTree>
    <p:extLst>
      <p:ext uri="{BB962C8B-B14F-4D97-AF65-F5344CB8AC3E}">
        <p14:creationId xmlns:p14="http://schemas.microsoft.com/office/powerpoint/2010/main" val="1206139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BB58F4B7-5294-4940-B082-17B75D10B743}"/>
              </a:ext>
            </a:extLst>
          </p:cNvPr>
          <p:cNvSpPr/>
          <p:nvPr/>
        </p:nvSpPr>
        <p:spPr>
          <a:xfrm rot="755294">
            <a:off x="-1038225" y="-316905"/>
            <a:ext cx="12363450" cy="8727596"/>
          </a:xfrm>
          <a:prstGeom prst="roundRect">
            <a:avLst/>
          </a:prstGeom>
          <a:solidFill>
            <a:srgbClr val="4D4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id="{654762F9-E48C-44E7-B58B-1CFAD74CF255}"/>
              </a:ext>
            </a:extLst>
          </p:cNvPr>
          <p:cNvSpPr>
            <a:spLocks noGrp="1"/>
          </p:cNvSpPr>
          <p:nvPr>
            <p:ph type="ctrTitle"/>
          </p:nvPr>
        </p:nvSpPr>
        <p:spPr>
          <a:xfrm>
            <a:off x="1069675" y="2645350"/>
            <a:ext cx="8896709" cy="1464886"/>
          </a:xfrm>
        </p:spPr>
        <p:txBody>
          <a:bodyPr>
            <a:normAutofit/>
          </a:bodyPr>
          <a:lstStyle/>
          <a:p>
            <a:pPr algn="l"/>
            <a:r>
              <a:rPr lang="pt-BR" sz="4800" dirty="0">
                <a:solidFill>
                  <a:schemeClr val="bg1"/>
                </a:solidFill>
                <a:latin typeface="Syncopate bold" panose="02060507000000020003" pitchFamily="18" charset="0"/>
              </a:rPr>
              <a:t>Vou me Aposentar, e agora?</a:t>
            </a:r>
          </a:p>
        </p:txBody>
      </p:sp>
      <p:sp>
        <p:nvSpPr>
          <p:cNvPr id="10" name="Retângulo: Cantos Arredondados 9">
            <a:extLst>
              <a:ext uri="{FF2B5EF4-FFF2-40B4-BE49-F238E27FC236}">
                <a16:creationId xmlns:a16="http://schemas.microsoft.com/office/drawing/2014/main" id="{32318A9B-5939-4FDF-9BB2-071F17FDBD13}"/>
              </a:ext>
            </a:extLst>
          </p:cNvPr>
          <p:cNvSpPr/>
          <p:nvPr/>
        </p:nvSpPr>
        <p:spPr>
          <a:xfrm rot="1383686">
            <a:off x="-1373312" y="-515467"/>
            <a:ext cx="12195422" cy="878182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5" name="Conector reto 4">
            <a:extLst>
              <a:ext uri="{FF2B5EF4-FFF2-40B4-BE49-F238E27FC236}">
                <a16:creationId xmlns:a16="http://schemas.microsoft.com/office/drawing/2014/main" id="{690CB6C3-507C-1519-F156-299D6AE215F1}"/>
              </a:ext>
            </a:extLst>
          </p:cNvPr>
          <p:cNvCxnSpPr/>
          <p:nvPr/>
        </p:nvCxnSpPr>
        <p:spPr>
          <a:xfrm>
            <a:off x="1069675" y="2708694"/>
            <a:ext cx="0" cy="133819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Imagem 3" descr="Interface gráfica do usuário, Texto&#10;&#10;Descrição gerada automaticamente">
            <a:extLst>
              <a:ext uri="{FF2B5EF4-FFF2-40B4-BE49-F238E27FC236}">
                <a16:creationId xmlns:a16="http://schemas.microsoft.com/office/drawing/2014/main" id="{4882E6C3-3BD9-8363-EA6D-6A8359E4CA8C}"/>
              </a:ext>
            </a:extLst>
          </p:cNvPr>
          <p:cNvPicPr>
            <a:picLocks noChangeAspect="1"/>
          </p:cNvPicPr>
          <p:nvPr/>
        </p:nvPicPr>
        <p:blipFill rotWithShape="1">
          <a:blip r:embed="rId2">
            <a:extLst>
              <a:ext uri="{28A0092B-C50C-407E-A947-70E740481C1C}">
                <a14:useLocalDpi xmlns:a14="http://schemas.microsoft.com/office/drawing/2010/main" val="0"/>
              </a:ext>
            </a:extLst>
          </a:blip>
          <a:srcRect l="7456" t="83682" r="7162" b="3601"/>
          <a:stretch/>
        </p:blipFill>
        <p:spPr>
          <a:xfrm>
            <a:off x="2509284" y="5406829"/>
            <a:ext cx="7198242" cy="1048077"/>
          </a:xfrm>
          <a:prstGeom prst="rect">
            <a:avLst/>
          </a:prstGeom>
        </p:spPr>
      </p:pic>
    </p:spTree>
    <p:extLst>
      <p:ext uri="{BB962C8B-B14F-4D97-AF65-F5344CB8AC3E}">
        <p14:creationId xmlns:p14="http://schemas.microsoft.com/office/powerpoint/2010/main" val="178553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p:tgtEl>
                                          <p:spTgt spid="2"/>
                                        </p:tgtEl>
                                        <p:attrNameLst>
                                          <p:attrName>ppt_x</p:attrName>
                                        </p:attrNameLst>
                                      </p:cBhvr>
                                      <p:tavLst>
                                        <p:tav tm="0">
                                          <p:val>
                                            <p:strVal val="#ppt_x-#ppt_w*1.125000"/>
                                          </p:val>
                                        </p:tav>
                                        <p:tav tm="100000">
                                          <p:val>
                                            <p:strVal val="#ppt_x"/>
                                          </p:val>
                                        </p:tav>
                                      </p:tavLst>
                                    </p:anim>
                                    <p:animEffect transition="in" filter="wipe(righ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Cantos Arredondados 10">
            <a:extLst>
              <a:ext uri="{FF2B5EF4-FFF2-40B4-BE49-F238E27FC236}">
                <a16:creationId xmlns:a16="http://schemas.microsoft.com/office/drawing/2014/main" id="{786F771C-425E-E487-8372-863156334021}"/>
              </a:ext>
            </a:extLst>
          </p:cNvPr>
          <p:cNvSpPr/>
          <p:nvPr/>
        </p:nvSpPr>
        <p:spPr>
          <a:xfrm>
            <a:off x="-514350" y="-381000"/>
            <a:ext cx="9454010" cy="2021850"/>
          </a:xfrm>
          <a:prstGeom prst="roundRect">
            <a:avLst/>
          </a:prstGeom>
          <a:solidFill>
            <a:srgbClr val="4D4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7647D5BB-7ACE-479C-9D41-7021D6F4CA6D}"/>
              </a:ext>
            </a:extLst>
          </p:cNvPr>
          <p:cNvSpPr txBox="1"/>
          <p:nvPr/>
        </p:nvSpPr>
        <p:spPr>
          <a:xfrm>
            <a:off x="267199" y="593849"/>
            <a:ext cx="7608493" cy="707886"/>
          </a:xfrm>
          <a:prstGeom prst="rect">
            <a:avLst/>
          </a:prstGeom>
          <a:noFill/>
        </p:spPr>
        <p:txBody>
          <a:bodyPr wrap="none" rtlCol="0">
            <a:spAutoFit/>
          </a:bodyPr>
          <a:lstStyle/>
          <a:p>
            <a:r>
              <a:rPr lang="pt-BR" sz="4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PLANEJAMENTO FINANCEIRO</a:t>
            </a:r>
          </a:p>
        </p:txBody>
      </p:sp>
      <p:pic>
        <p:nvPicPr>
          <p:cNvPr id="12" name="Picture 2" descr="Planilha de Gastos: Administre Seu Orçamento Pessoal"/>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84681" y="2434197"/>
            <a:ext cx="6524601" cy="4356888"/>
          </a:xfrm>
          <a:prstGeom prst="rect">
            <a:avLst/>
          </a:prstGeom>
          <a:noFill/>
          <a:extLst>
            <a:ext uri="{909E8E84-426E-40DD-AFC4-6F175D3DCCD1}">
              <a14:hiddenFill xmlns:a14="http://schemas.microsoft.com/office/drawing/2010/main">
                <a:solidFill>
                  <a:srgbClr val="FFFFFF"/>
                </a:solidFill>
              </a14:hiddenFill>
            </a:ext>
          </a:extLst>
        </p:spPr>
      </p:pic>
      <p:sp>
        <p:nvSpPr>
          <p:cNvPr id="31" name="Retângulo: Cantos Arredondados 30">
            <a:extLst>
              <a:ext uri="{FF2B5EF4-FFF2-40B4-BE49-F238E27FC236}">
                <a16:creationId xmlns:a16="http://schemas.microsoft.com/office/drawing/2014/main" id="{5CBDA6B3-CD2B-4AEB-7BAD-69B4BB6D1881}"/>
              </a:ext>
            </a:extLst>
          </p:cNvPr>
          <p:cNvSpPr/>
          <p:nvPr/>
        </p:nvSpPr>
        <p:spPr>
          <a:xfrm rot="21011044">
            <a:off x="-764962" y="-1596337"/>
            <a:ext cx="9454010" cy="375183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descr="Interface gráfica do usuário, Texto&#10;&#10;Descrição gerada automaticamente">
            <a:extLst>
              <a:ext uri="{FF2B5EF4-FFF2-40B4-BE49-F238E27FC236}">
                <a16:creationId xmlns:a16="http://schemas.microsoft.com/office/drawing/2014/main" id="{6BA9A4A2-7CC3-891D-E85D-34C565514FC6}"/>
              </a:ext>
            </a:extLst>
          </p:cNvPr>
          <p:cNvPicPr>
            <a:picLocks noChangeAspect="1"/>
          </p:cNvPicPr>
          <p:nvPr/>
        </p:nvPicPr>
        <p:blipFill rotWithShape="1">
          <a:blip r:embed="rId4">
            <a:extLst>
              <a:ext uri="{28A0092B-C50C-407E-A947-70E740481C1C}">
                <a14:useLocalDpi xmlns:a14="http://schemas.microsoft.com/office/drawing/2010/main" val="0"/>
              </a:ext>
            </a:extLst>
          </a:blip>
          <a:srcRect l="25112" t="87154" r="51304" b="6163"/>
          <a:stretch/>
        </p:blipFill>
        <p:spPr>
          <a:xfrm>
            <a:off x="9196872" y="6376415"/>
            <a:ext cx="1496539" cy="414670"/>
          </a:xfrm>
          <a:prstGeom prst="rect">
            <a:avLst/>
          </a:prstGeom>
        </p:spPr>
      </p:pic>
      <p:sp>
        <p:nvSpPr>
          <p:cNvPr id="13" name="CaixaDeTexto 12"/>
          <p:cNvSpPr txBox="1"/>
          <p:nvPr/>
        </p:nvSpPr>
        <p:spPr>
          <a:xfrm>
            <a:off x="323528" y="2012445"/>
            <a:ext cx="11605236" cy="738664"/>
          </a:xfrm>
          <a:prstGeom prst="rect">
            <a:avLst/>
          </a:prstGeom>
          <a:noFill/>
        </p:spPr>
        <p:txBody>
          <a:bodyPr wrap="square" rtlCol="0">
            <a:spAutoFit/>
          </a:bodyPr>
          <a:lstStyle/>
          <a:p>
            <a:r>
              <a:rPr lang="pt-BR" sz="2100" dirty="0"/>
              <a:t>Prever gastos e organizar as suas finanças até atingir o equilíbrio financeiro, ou seja, adequar as despesas às suas receitas.</a:t>
            </a:r>
          </a:p>
        </p:txBody>
      </p:sp>
      <p:sp>
        <p:nvSpPr>
          <p:cNvPr id="14" name="CaixaDeTexto 13"/>
          <p:cNvSpPr txBox="1"/>
          <p:nvPr/>
        </p:nvSpPr>
        <p:spPr>
          <a:xfrm>
            <a:off x="366306" y="2933910"/>
            <a:ext cx="5616624" cy="1384995"/>
          </a:xfrm>
          <a:prstGeom prst="rect">
            <a:avLst/>
          </a:prstGeom>
          <a:noFill/>
        </p:spPr>
        <p:txBody>
          <a:bodyPr wrap="square" rtlCol="0">
            <a:spAutoFit/>
          </a:bodyPr>
          <a:lstStyle/>
          <a:p>
            <a:pPr marL="342900" indent="-342900">
              <a:buAutoNum type="arabicPeriod"/>
            </a:pPr>
            <a:r>
              <a:rPr lang="pt-BR" sz="2100" dirty="0"/>
              <a:t>Conheça suas receitas e seus gastos </a:t>
            </a:r>
          </a:p>
          <a:p>
            <a:pPr marL="342900" indent="-342900">
              <a:buAutoNum type="arabicPeriod"/>
            </a:pPr>
            <a:r>
              <a:rPr lang="pt-BR" sz="2100" dirty="0"/>
              <a:t>Dividas as suas despesas (fixas e variáveis)</a:t>
            </a:r>
          </a:p>
          <a:p>
            <a:pPr marL="342900" indent="-342900">
              <a:buAutoNum type="arabicPeriod"/>
            </a:pPr>
            <a:r>
              <a:rPr lang="pt-BR" sz="2100" dirty="0"/>
              <a:t>Analise os gastos por categoria</a:t>
            </a:r>
          </a:p>
          <a:p>
            <a:pPr marL="342900" indent="-342900">
              <a:buAutoNum type="arabicPeriod"/>
            </a:pPr>
            <a:r>
              <a:rPr lang="pt-BR" sz="2100" dirty="0"/>
              <a:t>Estabeleça metas</a:t>
            </a:r>
          </a:p>
        </p:txBody>
      </p:sp>
      <p:pic>
        <p:nvPicPr>
          <p:cNvPr id="1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0241" t="9452" r="8789" b="8061"/>
          <a:stretch/>
        </p:blipFill>
        <p:spPr bwMode="auto">
          <a:xfrm>
            <a:off x="3703872" y="4725689"/>
            <a:ext cx="1576149" cy="160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CaixaDeTexto 16"/>
          <p:cNvSpPr txBox="1"/>
          <p:nvPr/>
        </p:nvSpPr>
        <p:spPr>
          <a:xfrm>
            <a:off x="4198295" y="6356351"/>
            <a:ext cx="576064" cy="369332"/>
          </a:xfrm>
          <a:prstGeom prst="rect">
            <a:avLst/>
          </a:prstGeom>
          <a:noFill/>
        </p:spPr>
        <p:txBody>
          <a:bodyPr wrap="square" rtlCol="0">
            <a:spAutoFit/>
          </a:bodyPr>
          <a:lstStyle/>
          <a:p>
            <a:r>
              <a:rPr lang="pt-BR" dirty="0">
                <a:latin typeface="Arial" pitchFamily="34" charset="0"/>
                <a:cs typeface="Arial" pitchFamily="34" charset="0"/>
              </a:rPr>
              <a:t>B3</a:t>
            </a:r>
          </a:p>
        </p:txBody>
      </p:sp>
      <p:pic>
        <p:nvPicPr>
          <p:cNvPr id="19"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9757" t="9453" r="9757" b="10000"/>
          <a:stretch/>
        </p:blipFill>
        <p:spPr bwMode="auto">
          <a:xfrm>
            <a:off x="392803" y="4605915"/>
            <a:ext cx="1604434" cy="160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CaixaDeTexto 19"/>
          <p:cNvSpPr txBox="1"/>
          <p:nvPr/>
        </p:nvSpPr>
        <p:spPr>
          <a:xfrm>
            <a:off x="378948" y="6263929"/>
            <a:ext cx="1604434" cy="369332"/>
          </a:xfrm>
          <a:prstGeom prst="rect">
            <a:avLst/>
          </a:prstGeom>
          <a:noFill/>
        </p:spPr>
        <p:txBody>
          <a:bodyPr wrap="square" rtlCol="0">
            <a:spAutoFit/>
          </a:bodyPr>
          <a:lstStyle/>
          <a:p>
            <a:r>
              <a:rPr lang="pt-BR" dirty="0" err="1"/>
              <a:t>Mobills</a:t>
            </a:r>
            <a:r>
              <a:rPr lang="pt-BR" dirty="0"/>
              <a:t> (</a:t>
            </a:r>
            <a:r>
              <a:rPr lang="pt-BR" dirty="0" err="1"/>
              <a:t>app</a:t>
            </a:r>
            <a:r>
              <a:rPr lang="pt-BR" dirty="0"/>
              <a:t>)</a:t>
            </a:r>
          </a:p>
        </p:txBody>
      </p:sp>
    </p:spTree>
    <p:extLst>
      <p:ext uri="{BB962C8B-B14F-4D97-AF65-F5344CB8AC3E}">
        <p14:creationId xmlns:p14="http://schemas.microsoft.com/office/powerpoint/2010/main" val="3504204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4833CD6-9F2F-4D7D-93AF-CBF16B1ECDEF}"/>
              </a:ext>
            </a:extLst>
          </p:cNvPr>
          <p:cNvSpPr txBox="1"/>
          <p:nvPr/>
        </p:nvSpPr>
        <p:spPr>
          <a:xfrm>
            <a:off x="382718" y="656657"/>
            <a:ext cx="7571655" cy="1169551"/>
          </a:xfrm>
          <a:prstGeom prst="rect">
            <a:avLst/>
          </a:prstGeom>
          <a:noFill/>
        </p:spPr>
        <p:txBody>
          <a:bodyPr wrap="square" rtlCol="0">
            <a:spAutoFit/>
          </a:bodyPr>
          <a:lstStyle/>
          <a:p>
            <a:r>
              <a:rPr lang="pt-BR" sz="3500" dirty="0">
                <a:solidFill>
                  <a:srgbClr val="4D4DEE"/>
                </a:solidFill>
                <a:latin typeface="Open Sans" panose="020B0606030504020204" pitchFamily="34" charset="0"/>
                <a:ea typeface="Open Sans" panose="020B0606030504020204" pitchFamily="34" charset="0"/>
                <a:cs typeface="Open Sans" panose="020B0606030504020204" pitchFamily="34" charset="0"/>
              </a:rPr>
              <a:t>ORÇAMENTO</a:t>
            </a:r>
          </a:p>
          <a:p>
            <a:endParaRPr lang="pt-BR" sz="3500" dirty="0">
              <a:solidFill>
                <a:srgbClr val="2ECC7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4" name="Conector reto 13">
            <a:extLst>
              <a:ext uri="{FF2B5EF4-FFF2-40B4-BE49-F238E27FC236}">
                <a16:creationId xmlns:a16="http://schemas.microsoft.com/office/drawing/2014/main" id="{56BE52FC-D4CA-7D51-0C0B-985BBEDD2729}"/>
              </a:ext>
            </a:extLst>
          </p:cNvPr>
          <p:cNvCxnSpPr/>
          <p:nvPr/>
        </p:nvCxnSpPr>
        <p:spPr>
          <a:xfrm>
            <a:off x="324668" y="471761"/>
            <a:ext cx="0" cy="870703"/>
          </a:xfrm>
          <a:prstGeom prst="line">
            <a:avLst/>
          </a:prstGeom>
          <a:ln w="38100">
            <a:solidFill>
              <a:srgbClr val="4D4DEE"/>
            </a:solidFill>
          </a:ln>
        </p:spPr>
        <p:style>
          <a:lnRef idx="1">
            <a:schemeClr val="accent1"/>
          </a:lnRef>
          <a:fillRef idx="0">
            <a:schemeClr val="accent1"/>
          </a:fillRef>
          <a:effectRef idx="0">
            <a:schemeClr val="accent1"/>
          </a:effectRef>
          <a:fontRef idx="minor">
            <a:schemeClr val="tx1"/>
          </a:fontRef>
        </p:style>
      </p:cxnSp>
      <p:grpSp>
        <p:nvGrpSpPr>
          <p:cNvPr id="2" name="Agrupar 1">
            <a:extLst>
              <a:ext uri="{FF2B5EF4-FFF2-40B4-BE49-F238E27FC236}">
                <a16:creationId xmlns:a16="http://schemas.microsoft.com/office/drawing/2014/main" id="{A9DC248F-5C17-573F-7125-F5DA604025A7}"/>
              </a:ext>
            </a:extLst>
          </p:cNvPr>
          <p:cNvGrpSpPr/>
          <p:nvPr/>
        </p:nvGrpSpPr>
        <p:grpSpPr>
          <a:xfrm>
            <a:off x="382718" y="6476028"/>
            <a:ext cx="11426564" cy="215444"/>
            <a:chOff x="383722" y="6203329"/>
            <a:chExt cx="11426564" cy="215444"/>
          </a:xfrm>
        </p:grpSpPr>
        <p:grpSp>
          <p:nvGrpSpPr>
            <p:cNvPr id="5" name="Agrupar 4">
              <a:extLst>
                <a:ext uri="{FF2B5EF4-FFF2-40B4-BE49-F238E27FC236}">
                  <a16:creationId xmlns:a16="http://schemas.microsoft.com/office/drawing/2014/main" id="{6784C6C1-1C29-D58E-683C-D191625FDD74}"/>
                </a:ext>
              </a:extLst>
            </p:cNvPr>
            <p:cNvGrpSpPr/>
            <p:nvPr/>
          </p:nvGrpSpPr>
          <p:grpSpPr>
            <a:xfrm>
              <a:off x="383722" y="6203329"/>
              <a:ext cx="3285332" cy="215444"/>
              <a:chOff x="383722" y="6203329"/>
              <a:chExt cx="3285332" cy="215444"/>
            </a:xfrm>
          </p:grpSpPr>
          <p:sp>
            <p:nvSpPr>
              <p:cNvPr id="7" name="Elipse 6">
                <a:extLst>
                  <a:ext uri="{FF2B5EF4-FFF2-40B4-BE49-F238E27FC236}">
                    <a16:creationId xmlns:a16="http://schemas.microsoft.com/office/drawing/2014/main" id="{3A3F0724-EAC9-4C68-90C4-A37B2EA174AE}"/>
                  </a:ext>
                </a:extLst>
              </p:cNvPr>
              <p:cNvSpPr/>
              <p:nvPr/>
            </p:nvSpPr>
            <p:spPr>
              <a:xfrm>
                <a:off x="383722" y="6267277"/>
                <a:ext cx="90040" cy="90040"/>
              </a:xfrm>
              <a:prstGeom prst="ellipse">
                <a:avLst/>
              </a:prstGeom>
              <a:noFill/>
              <a:ln>
                <a:solidFill>
                  <a:srgbClr val="4D4D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96C6E93A-E659-4C17-895D-D0A0AA45E2D8}"/>
                  </a:ext>
                </a:extLst>
              </p:cNvPr>
              <p:cNvSpPr txBox="1"/>
              <p:nvPr/>
            </p:nvSpPr>
            <p:spPr>
              <a:xfrm>
                <a:off x="544854" y="6203329"/>
                <a:ext cx="3124200" cy="215444"/>
              </a:xfrm>
              <a:prstGeom prst="rect">
                <a:avLst/>
              </a:prstGeom>
              <a:noFill/>
            </p:spPr>
            <p:txBody>
              <a:bodyPr wrap="square" rtlCol="0">
                <a:spAutoFit/>
              </a:bodyPr>
              <a:lstStyle/>
              <a:p>
                <a:r>
                  <a:rPr lang="pt-BR" sz="800" dirty="0" err="1">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Prá-aposentadoria</a:t>
                </a:r>
                <a:endParaRPr lang="pt-BR" sz="800" dirty="0">
                  <a:solidFill>
                    <a:schemeClr val="bg2">
                      <a:lumMod val="50000"/>
                    </a:schemeClr>
                  </a:solidFill>
                  <a:latin typeface="Syncopate bold" panose="02060507000000020003" pitchFamily="18" charset="0"/>
                  <a:ea typeface="Open Sans Extrabold" panose="020B0906030804020204" pitchFamily="34" charset="0"/>
                  <a:cs typeface="Open Sans Extrabold" panose="020B0906030804020204" pitchFamily="34" charset="0"/>
                </a:endParaRPr>
              </a:p>
            </p:txBody>
          </p:sp>
        </p:grpSp>
        <p:pic>
          <p:nvPicPr>
            <p:cNvPr id="6" name="Imagem 5" descr="Ícone&#10;&#10;Descrição gerada automaticamente">
              <a:extLst>
                <a:ext uri="{FF2B5EF4-FFF2-40B4-BE49-F238E27FC236}">
                  <a16:creationId xmlns:a16="http://schemas.microsoft.com/office/drawing/2014/main" id="{4921C784-F706-419C-F2A5-8C5606B725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4415" y="6224559"/>
              <a:ext cx="1115871" cy="194214"/>
            </a:xfrm>
            <a:prstGeom prst="rect">
              <a:avLst/>
            </a:prstGeom>
          </p:spPr>
        </p:pic>
      </p:grpSp>
      <p:pic>
        <p:nvPicPr>
          <p:cNvPr id="8" name="Imagem 7" descr="Interface gráfica do usuário, Texto&#10;&#10;Descrição gerada automaticamente">
            <a:extLst>
              <a:ext uri="{FF2B5EF4-FFF2-40B4-BE49-F238E27FC236}">
                <a16:creationId xmlns:a16="http://schemas.microsoft.com/office/drawing/2014/main" id="{0B1463BC-B287-BDBA-C224-6C48E636A070}"/>
              </a:ext>
            </a:extLst>
          </p:cNvPr>
          <p:cNvPicPr>
            <a:picLocks noChangeAspect="1"/>
          </p:cNvPicPr>
          <p:nvPr/>
        </p:nvPicPr>
        <p:blipFill rotWithShape="1">
          <a:blip r:embed="rId3">
            <a:extLst>
              <a:ext uri="{28A0092B-C50C-407E-A947-70E740481C1C}">
                <a14:useLocalDpi xmlns:a14="http://schemas.microsoft.com/office/drawing/2010/main" val="0"/>
              </a:ext>
            </a:extLst>
          </a:blip>
          <a:srcRect l="25112" t="87154" r="51304" b="6163"/>
          <a:stretch/>
        </p:blipFill>
        <p:spPr>
          <a:xfrm>
            <a:off x="9196872" y="6376415"/>
            <a:ext cx="1496539" cy="414670"/>
          </a:xfrm>
          <a:prstGeom prst="rect">
            <a:avLst/>
          </a:prstGeom>
        </p:spPr>
      </p:pic>
      <p:grpSp>
        <p:nvGrpSpPr>
          <p:cNvPr id="11" name="Grupo 10"/>
          <p:cNvGrpSpPr/>
          <p:nvPr/>
        </p:nvGrpSpPr>
        <p:grpSpPr>
          <a:xfrm>
            <a:off x="457247" y="4009999"/>
            <a:ext cx="1329336" cy="2659361"/>
            <a:chOff x="457247" y="4009999"/>
            <a:chExt cx="1329336" cy="2659361"/>
          </a:xfrm>
        </p:grpSpPr>
        <p:pic>
          <p:nvPicPr>
            <p:cNvPr id="12" name="Picture 2" descr="https://yt3.googleusercontent.com/yNFcU7WuD4QEujrRRF3mhmm7iaOoLU_6en65Ht1ZgFBITfuHXtfHd9E-Lvq6pDrpdSDPV9kGzg=s176-c-k-c0x00ffffff-no-r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315" y="4009999"/>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9272" t="10000" r="9272" b="10000"/>
            <a:stretch/>
          </p:blipFill>
          <p:spPr bwMode="auto">
            <a:xfrm>
              <a:off x="457247" y="5363762"/>
              <a:ext cx="1329336" cy="1305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upo 15"/>
          <p:cNvGrpSpPr/>
          <p:nvPr/>
        </p:nvGrpSpPr>
        <p:grpSpPr>
          <a:xfrm>
            <a:off x="3466528" y="3785811"/>
            <a:ext cx="1604253" cy="2953487"/>
            <a:chOff x="7524328" y="3787881"/>
            <a:chExt cx="1604253" cy="2953487"/>
          </a:xfrm>
        </p:grpSpPr>
        <p:pic>
          <p:nvPicPr>
            <p:cNvPr id="17" name="Picture 9" descr="O Primo Rico"/>
            <p:cNvPicPr>
              <a:picLocks noChangeAspect="1" noChangeArrowheads="1"/>
            </p:cNvPicPr>
            <p:nvPr/>
          </p:nvPicPr>
          <p:blipFill rotWithShape="1">
            <a:blip r:embed="rId6">
              <a:extLst>
                <a:ext uri="{28A0092B-C50C-407E-A947-70E740481C1C}">
                  <a14:useLocalDpi xmlns:a14="http://schemas.microsoft.com/office/drawing/2010/main" val="0"/>
                </a:ext>
              </a:extLst>
            </a:blip>
            <a:srcRect l="18149" t="18111" r="13658" b="15233"/>
            <a:stretch/>
          </p:blipFill>
          <p:spPr bwMode="auto">
            <a:xfrm>
              <a:off x="7524328" y="3787881"/>
              <a:ext cx="1604253" cy="156812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p:cNvPicPr>
              <a:picLocks noChangeAspect="1" noChangeArrowheads="1"/>
            </p:cNvPicPr>
            <p:nvPr/>
          </p:nvPicPr>
          <p:blipFill rotWithShape="1">
            <a:blip r:embed="rId7">
              <a:extLst>
                <a:ext uri="{28A0092B-C50C-407E-A947-70E740481C1C}">
                  <a14:useLocalDpi xmlns:a14="http://schemas.microsoft.com/office/drawing/2010/main" val="0"/>
                </a:ext>
              </a:extLst>
            </a:blip>
            <a:srcRect l="8788" t="10000" r="9757" b="9030"/>
            <a:stretch/>
          </p:blipFill>
          <p:spPr bwMode="auto">
            <a:xfrm>
              <a:off x="7645043" y="5356003"/>
              <a:ext cx="1393660" cy="138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9" name="Grupo 18"/>
          <p:cNvGrpSpPr/>
          <p:nvPr/>
        </p:nvGrpSpPr>
        <p:grpSpPr>
          <a:xfrm>
            <a:off x="6330049" y="2617515"/>
            <a:ext cx="5544616" cy="2731369"/>
            <a:chOff x="1907704" y="4009999"/>
            <a:chExt cx="5544616" cy="2731369"/>
          </a:xfrm>
        </p:grpSpPr>
        <p:sp>
          <p:nvSpPr>
            <p:cNvPr id="20" name="Retângulo 19"/>
            <p:cNvSpPr/>
            <p:nvPr/>
          </p:nvSpPr>
          <p:spPr>
            <a:xfrm>
              <a:off x="1907704" y="4009999"/>
              <a:ext cx="5544616" cy="2731369"/>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grpSp>
          <p:nvGrpSpPr>
            <p:cNvPr id="21" name="Grupo 20"/>
            <p:cNvGrpSpPr/>
            <p:nvPr/>
          </p:nvGrpSpPr>
          <p:grpSpPr>
            <a:xfrm>
              <a:off x="2005871" y="4675146"/>
              <a:ext cx="5446449" cy="1061829"/>
              <a:chOff x="2005871" y="4675146"/>
              <a:chExt cx="5446449" cy="1061829"/>
            </a:xfrm>
          </p:grpSpPr>
          <p:sp>
            <p:nvSpPr>
              <p:cNvPr id="22" name="CaixaDeTexto 21"/>
              <p:cNvSpPr txBox="1"/>
              <p:nvPr/>
            </p:nvSpPr>
            <p:spPr>
              <a:xfrm>
                <a:off x="3180333" y="4675146"/>
                <a:ext cx="4271987" cy="1061829"/>
              </a:xfrm>
              <a:prstGeom prst="rect">
                <a:avLst/>
              </a:prstGeom>
              <a:noFill/>
            </p:spPr>
            <p:txBody>
              <a:bodyPr wrap="square" rtlCol="0">
                <a:spAutoFit/>
              </a:bodyPr>
              <a:lstStyle/>
              <a:p>
                <a:r>
                  <a:rPr lang="pt-BR" sz="2100" dirty="0"/>
                  <a:t>Resolução 3.919 de 2010 estabelece que todo banco deve  oferecer </a:t>
                </a:r>
                <a:r>
                  <a:rPr lang="pt-BR" sz="2100" b="1" dirty="0"/>
                  <a:t>serviços essenciais</a:t>
                </a:r>
                <a:r>
                  <a:rPr lang="pt-BR" sz="2100" dirty="0"/>
                  <a:t> sem cobra tarifa.</a:t>
                </a:r>
              </a:p>
            </p:txBody>
          </p:sp>
          <p:pic>
            <p:nvPicPr>
              <p:cNvPr id="23" name="Picture 22" descr="Banco Central do Brasil Logo – PNG e Vetor – Download de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05871" y="4780374"/>
                <a:ext cx="1200710" cy="71321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4" name="Grupo 23"/>
          <p:cNvGrpSpPr/>
          <p:nvPr/>
        </p:nvGrpSpPr>
        <p:grpSpPr>
          <a:xfrm>
            <a:off x="460376" y="1988840"/>
            <a:ext cx="5910609" cy="1817043"/>
            <a:chOff x="460376" y="1988840"/>
            <a:chExt cx="5910609" cy="1817043"/>
          </a:xfrm>
        </p:grpSpPr>
        <p:sp>
          <p:nvSpPr>
            <p:cNvPr id="25" name="CaixaDeTexto 24"/>
            <p:cNvSpPr txBox="1"/>
            <p:nvPr/>
          </p:nvSpPr>
          <p:spPr>
            <a:xfrm>
              <a:off x="460376" y="1988840"/>
              <a:ext cx="2647950" cy="415498"/>
            </a:xfrm>
            <a:prstGeom prst="rect">
              <a:avLst/>
            </a:prstGeom>
            <a:noFill/>
          </p:spPr>
          <p:txBody>
            <a:bodyPr wrap="square" rtlCol="0">
              <a:spAutoFit/>
            </a:bodyPr>
            <a:lstStyle/>
            <a:p>
              <a:r>
                <a:rPr lang="pt-BR" sz="2100" b="1" u="sng" dirty="0"/>
                <a:t>Dicas de orçamento</a:t>
              </a:r>
            </a:p>
          </p:txBody>
        </p:sp>
        <p:sp>
          <p:nvSpPr>
            <p:cNvPr id="26" name="CaixaDeTexto 25"/>
            <p:cNvSpPr txBox="1"/>
            <p:nvPr/>
          </p:nvSpPr>
          <p:spPr>
            <a:xfrm>
              <a:off x="546100" y="2420888"/>
              <a:ext cx="3305820" cy="1384995"/>
            </a:xfrm>
            <a:prstGeom prst="rect">
              <a:avLst/>
            </a:prstGeom>
            <a:noFill/>
          </p:spPr>
          <p:txBody>
            <a:bodyPr wrap="square" rtlCol="0">
              <a:spAutoFit/>
            </a:bodyPr>
            <a:lstStyle/>
            <a:p>
              <a:r>
                <a:rPr lang="pt-BR" sz="2100" b="1" dirty="0"/>
                <a:t>50 | 30 | 20</a:t>
              </a:r>
            </a:p>
            <a:p>
              <a:r>
                <a:rPr lang="pt-BR" sz="2100" dirty="0"/>
                <a:t>50 – Custos fixos (</a:t>
              </a:r>
              <a:r>
                <a:rPr lang="pt-BR" sz="2100" dirty="0" err="1"/>
                <a:t>needs</a:t>
              </a:r>
              <a:r>
                <a:rPr lang="pt-BR" sz="2100" dirty="0"/>
                <a:t>)</a:t>
              </a:r>
            </a:p>
            <a:p>
              <a:r>
                <a:rPr lang="pt-BR" sz="2100" dirty="0"/>
                <a:t>30 – Custos variáveis (</a:t>
              </a:r>
              <a:r>
                <a:rPr lang="pt-BR" sz="2100" dirty="0" err="1"/>
                <a:t>wants</a:t>
              </a:r>
              <a:r>
                <a:rPr lang="pt-BR" sz="2100" dirty="0"/>
                <a:t>)</a:t>
              </a:r>
            </a:p>
            <a:p>
              <a:r>
                <a:rPr lang="pt-BR" sz="2100" dirty="0"/>
                <a:t>20 – Investimentos (</a:t>
              </a:r>
              <a:r>
                <a:rPr lang="pt-BR" sz="2100" dirty="0" err="1"/>
                <a:t>savings</a:t>
              </a:r>
              <a:r>
                <a:rPr lang="pt-BR" sz="2100" dirty="0"/>
                <a:t>)</a:t>
              </a:r>
            </a:p>
          </p:txBody>
        </p:sp>
        <p:sp>
          <p:nvSpPr>
            <p:cNvPr id="27" name="CaixaDeTexto 26"/>
            <p:cNvSpPr txBox="1"/>
            <p:nvPr/>
          </p:nvSpPr>
          <p:spPr>
            <a:xfrm>
              <a:off x="4139952" y="2413337"/>
              <a:ext cx="2231033" cy="1061829"/>
            </a:xfrm>
            <a:prstGeom prst="rect">
              <a:avLst/>
            </a:prstGeom>
            <a:noFill/>
          </p:spPr>
          <p:txBody>
            <a:bodyPr wrap="square" rtlCol="0">
              <a:spAutoFit/>
            </a:bodyPr>
            <a:lstStyle/>
            <a:p>
              <a:r>
                <a:rPr lang="pt-BR" sz="2100" b="1" dirty="0"/>
                <a:t>70 | 30 </a:t>
              </a:r>
            </a:p>
            <a:p>
              <a:r>
                <a:rPr lang="pt-BR" sz="2100" dirty="0"/>
                <a:t>70 – Custos Total</a:t>
              </a:r>
            </a:p>
            <a:p>
              <a:r>
                <a:rPr lang="pt-BR" sz="2100" dirty="0"/>
                <a:t>30 – Investimento</a:t>
              </a:r>
            </a:p>
          </p:txBody>
        </p:sp>
      </p:grpSp>
      <p:sp>
        <p:nvSpPr>
          <p:cNvPr id="28" name="CaixaDeTexto 27"/>
          <p:cNvSpPr txBox="1"/>
          <p:nvPr/>
        </p:nvSpPr>
        <p:spPr>
          <a:xfrm>
            <a:off x="6408682" y="4611778"/>
            <a:ext cx="5400600" cy="738664"/>
          </a:xfrm>
          <a:prstGeom prst="rect">
            <a:avLst/>
          </a:prstGeom>
          <a:noFill/>
        </p:spPr>
        <p:txBody>
          <a:bodyPr wrap="square" rtlCol="0">
            <a:spAutoFit/>
          </a:bodyPr>
          <a:lstStyle/>
          <a:p>
            <a:r>
              <a:rPr lang="pt-BR" sz="2100" dirty="0"/>
              <a:t>01 cartão de débito | 04 saques mensais |  02 extratos |   Acesso livre ao </a:t>
            </a:r>
            <a:r>
              <a:rPr lang="pt-BR" sz="2100" dirty="0" err="1"/>
              <a:t>app</a:t>
            </a:r>
            <a:r>
              <a:rPr lang="pt-BR" sz="2100" dirty="0"/>
              <a:t> e site</a:t>
            </a:r>
          </a:p>
        </p:txBody>
      </p:sp>
    </p:spTree>
    <p:extLst>
      <p:ext uri="{BB962C8B-B14F-4D97-AF65-F5344CB8AC3E}">
        <p14:creationId xmlns:p14="http://schemas.microsoft.com/office/powerpoint/2010/main" val="700353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Cantos Arredondados 10">
            <a:extLst>
              <a:ext uri="{FF2B5EF4-FFF2-40B4-BE49-F238E27FC236}">
                <a16:creationId xmlns:a16="http://schemas.microsoft.com/office/drawing/2014/main" id="{786F771C-425E-E487-8372-863156334021}"/>
              </a:ext>
            </a:extLst>
          </p:cNvPr>
          <p:cNvSpPr/>
          <p:nvPr/>
        </p:nvSpPr>
        <p:spPr>
          <a:xfrm>
            <a:off x="-514350" y="-381000"/>
            <a:ext cx="9454010" cy="2021850"/>
          </a:xfrm>
          <a:prstGeom prst="roundRect">
            <a:avLst/>
          </a:prstGeom>
          <a:solidFill>
            <a:srgbClr val="4D4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7647D5BB-7ACE-479C-9D41-7021D6F4CA6D}"/>
              </a:ext>
            </a:extLst>
          </p:cNvPr>
          <p:cNvSpPr txBox="1"/>
          <p:nvPr/>
        </p:nvSpPr>
        <p:spPr>
          <a:xfrm>
            <a:off x="267199" y="593849"/>
            <a:ext cx="8395953" cy="707886"/>
          </a:xfrm>
          <a:prstGeom prst="rect">
            <a:avLst/>
          </a:prstGeom>
          <a:noFill/>
        </p:spPr>
        <p:txBody>
          <a:bodyPr wrap="none" rtlCol="0">
            <a:spAutoFit/>
          </a:bodyPr>
          <a:lstStyle/>
          <a:p>
            <a:r>
              <a:rPr lang="pt-BR" sz="4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NOVOS PROPÓSITOS E PAIXÕES</a:t>
            </a:r>
          </a:p>
        </p:txBody>
      </p:sp>
      <p:grpSp>
        <p:nvGrpSpPr>
          <p:cNvPr id="16" name="Agrupar 15">
            <a:extLst>
              <a:ext uri="{FF2B5EF4-FFF2-40B4-BE49-F238E27FC236}">
                <a16:creationId xmlns:a16="http://schemas.microsoft.com/office/drawing/2014/main" id="{91BC380C-FA65-00EE-28EB-0A5B838392C5}"/>
              </a:ext>
            </a:extLst>
          </p:cNvPr>
          <p:cNvGrpSpPr/>
          <p:nvPr/>
        </p:nvGrpSpPr>
        <p:grpSpPr>
          <a:xfrm>
            <a:off x="382718" y="6476028"/>
            <a:ext cx="11426564" cy="215444"/>
            <a:chOff x="383722" y="6203329"/>
            <a:chExt cx="11426564" cy="215444"/>
          </a:xfrm>
        </p:grpSpPr>
        <p:grpSp>
          <p:nvGrpSpPr>
            <p:cNvPr id="18" name="Agrupar 17">
              <a:extLst>
                <a:ext uri="{FF2B5EF4-FFF2-40B4-BE49-F238E27FC236}">
                  <a16:creationId xmlns:a16="http://schemas.microsoft.com/office/drawing/2014/main" id="{20B63B6C-7826-BBB2-67A7-0EA06DD0CB8D}"/>
                </a:ext>
              </a:extLst>
            </p:cNvPr>
            <p:cNvGrpSpPr/>
            <p:nvPr/>
          </p:nvGrpSpPr>
          <p:grpSpPr>
            <a:xfrm>
              <a:off x="383722" y="6203329"/>
              <a:ext cx="3285332" cy="215444"/>
              <a:chOff x="383722" y="6203329"/>
              <a:chExt cx="3285332" cy="215444"/>
            </a:xfrm>
          </p:grpSpPr>
          <p:sp>
            <p:nvSpPr>
              <p:cNvPr id="27" name="Elipse 26">
                <a:extLst>
                  <a:ext uri="{FF2B5EF4-FFF2-40B4-BE49-F238E27FC236}">
                    <a16:creationId xmlns:a16="http://schemas.microsoft.com/office/drawing/2014/main" id="{45747CBB-33F9-5B25-5CCD-17DB18BA1271}"/>
                  </a:ext>
                </a:extLst>
              </p:cNvPr>
              <p:cNvSpPr/>
              <p:nvPr/>
            </p:nvSpPr>
            <p:spPr>
              <a:xfrm>
                <a:off x="383722" y="6267277"/>
                <a:ext cx="90040" cy="90040"/>
              </a:xfrm>
              <a:prstGeom prst="ellipse">
                <a:avLst/>
              </a:prstGeom>
              <a:noFill/>
              <a:ln>
                <a:solidFill>
                  <a:srgbClr val="4D4D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CaixaDeTexto 27">
                <a:extLst>
                  <a:ext uri="{FF2B5EF4-FFF2-40B4-BE49-F238E27FC236}">
                    <a16:creationId xmlns:a16="http://schemas.microsoft.com/office/drawing/2014/main" id="{92FF31ED-6DF6-8218-87B9-9D1D0B21F32B}"/>
                  </a:ext>
                </a:extLst>
              </p:cNvPr>
              <p:cNvSpPr txBox="1"/>
              <p:nvPr/>
            </p:nvSpPr>
            <p:spPr>
              <a:xfrm>
                <a:off x="544854" y="6203329"/>
                <a:ext cx="3124200" cy="215444"/>
              </a:xfrm>
              <a:prstGeom prst="rect">
                <a:avLst/>
              </a:prstGeom>
              <a:noFill/>
            </p:spPr>
            <p:txBody>
              <a:bodyPr wrap="square" rtlCol="0">
                <a:spAutoFit/>
              </a:bodyPr>
              <a:lstStyle/>
              <a:p>
                <a:r>
                  <a:rPr lang="pt-BR" sz="8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Vou me aposentar, e agora?</a:t>
                </a:r>
                <a:endParaRPr lang="pt-BR" sz="800" dirty="0">
                  <a:solidFill>
                    <a:schemeClr val="bg2">
                      <a:lumMod val="50000"/>
                    </a:schemeClr>
                  </a:solidFill>
                  <a:latin typeface="Syncopate bold" panose="02060507000000020003" pitchFamily="18" charset="0"/>
                  <a:ea typeface="Open Sans Extrabold" panose="020B0906030804020204" pitchFamily="34" charset="0"/>
                  <a:cs typeface="Open Sans Extrabold" panose="020B0906030804020204" pitchFamily="34" charset="0"/>
                </a:endParaRPr>
              </a:p>
            </p:txBody>
          </p:sp>
        </p:grpSp>
        <p:pic>
          <p:nvPicPr>
            <p:cNvPr id="21" name="Imagem 20" descr="Ícone&#10;&#10;Descrição gerada automaticamente">
              <a:extLst>
                <a:ext uri="{FF2B5EF4-FFF2-40B4-BE49-F238E27FC236}">
                  <a16:creationId xmlns:a16="http://schemas.microsoft.com/office/drawing/2014/main" id="{BCA9AF30-BEBC-35A0-A42A-E327F3EB45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4415" y="6224559"/>
              <a:ext cx="1115871" cy="194214"/>
            </a:xfrm>
            <a:prstGeom prst="rect">
              <a:avLst/>
            </a:prstGeom>
          </p:spPr>
        </p:pic>
      </p:grpSp>
      <p:sp>
        <p:nvSpPr>
          <p:cNvPr id="31" name="Retângulo: Cantos Arredondados 30">
            <a:extLst>
              <a:ext uri="{FF2B5EF4-FFF2-40B4-BE49-F238E27FC236}">
                <a16:creationId xmlns:a16="http://schemas.microsoft.com/office/drawing/2014/main" id="{5CBDA6B3-CD2B-4AEB-7BAD-69B4BB6D1881}"/>
              </a:ext>
            </a:extLst>
          </p:cNvPr>
          <p:cNvSpPr/>
          <p:nvPr/>
        </p:nvSpPr>
        <p:spPr>
          <a:xfrm rot="21011044">
            <a:off x="-764962" y="-1596337"/>
            <a:ext cx="9454010" cy="375183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descr="Interface gráfica do usuário, Texto&#10;&#10;Descrição gerada automaticamente">
            <a:extLst>
              <a:ext uri="{FF2B5EF4-FFF2-40B4-BE49-F238E27FC236}">
                <a16:creationId xmlns:a16="http://schemas.microsoft.com/office/drawing/2014/main" id="{6BA9A4A2-7CC3-891D-E85D-34C565514FC6}"/>
              </a:ext>
            </a:extLst>
          </p:cNvPr>
          <p:cNvPicPr>
            <a:picLocks noChangeAspect="1"/>
          </p:cNvPicPr>
          <p:nvPr/>
        </p:nvPicPr>
        <p:blipFill rotWithShape="1">
          <a:blip r:embed="rId4">
            <a:extLst>
              <a:ext uri="{28A0092B-C50C-407E-A947-70E740481C1C}">
                <a14:useLocalDpi xmlns:a14="http://schemas.microsoft.com/office/drawing/2010/main" val="0"/>
              </a:ext>
            </a:extLst>
          </a:blip>
          <a:srcRect l="25112" t="87154" r="51304" b="6163"/>
          <a:stretch/>
        </p:blipFill>
        <p:spPr>
          <a:xfrm>
            <a:off x="9196872" y="6376415"/>
            <a:ext cx="1496539" cy="414670"/>
          </a:xfrm>
          <a:prstGeom prst="rect">
            <a:avLst/>
          </a:prstGeom>
        </p:spPr>
      </p:pic>
      <p:pic>
        <p:nvPicPr>
          <p:cNvPr id="23" name="Picture 2" descr="Curso Cálculos Atuariais para Processos Judiciais – Proensino Bras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3423" y="2339012"/>
            <a:ext cx="4732067" cy="2624994"/>
          </a:xfrm>
          <a:prstGeom prst="rect">
            <a:avLst/>
          </a:prstGeom>
          <a:noFill/>
          <a:extLst>
            <a:ext uri="{909E8E84-426E-40DD-AFC4-6F175D3DCCD1}">
              <a14:hiddenFill xmlns:a14="http://schemas.microsoft.com/office/drawing/2010/main">
                <a:solidFill>
                  <a:srgbClr val="FFFFFF"/>
                </a:solidFill>
              </a14:hiddenFill>
            </a:ext>
          </a:extLst>
        </p:spPr>
      </p:pic>
      <p:sp>
        <p:nvSpPr>
          <p:cNvPr id="24" name="Retângulo 23"/>
          <p:cNvSpPr/>
          <p:nvPr/>
        </p:nvSpPr>
        <p:spPr>
          <a:xfrm>
            <a:off x="1701858" y="5060695"/>
            <a:ext cx="3742111" cy="1384995"/>
          </a:xfrm>
          <a:prstGeom prst="rect">
            <a:avLst/>
          </a:prstGeom>
          <a:noFill/>
        </p:spPr>
        <p:txBody>
          <a:bodyPr wrap="square" lIns="91440" tIns="45720" rIns="91440" bIns="45720">
            <a:spAutoFit/>
          </a:bodyPr>
          <a:lstStyle/>
          <a:p>
            <a:pPr algn="ctr"/>
            <a:r>
              <a:rPr lang="pt-BR" sz="4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Capacidade de</a:t>
            </a:r>
          </a:p>
          <a:p>
            <a:pPr algn="ctr"/>
            <a:r>
              <a:rPr lang="pt-BR" sz="4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colaborar</a:t>
            </a:r>
          </a:p>
        </p:txBody>
      </p:sp>
      <p:sp>
        <p:nvSpPr>
          <p:cNvPr id="25" name="Retângulo 24"/>
          <p:cNvSpPr/>
          <p:nvPr/>
        </p:nvSpPr>
        <p:spPr>
          <a:xfrm>
            <a:off x="6841092" y="2606143"/>
            <a:ext cx="3196773" cy="738664"/>
          </a:xfrm>
          <a:prstGeom prst="rect">
            <a:avLst/>
          </a:prstGeom>
          <a:noFill/>
        </p:spPr>
        <p:txBody>
          <a:bodyPr wrap="none" lIns="91440" tIns="45720" rIns="91440" bIns="45720">
            <a:spAutoFit/>
          </a:bodyPr>
          <a:lstStyle/>
          <a:p>
            <a:pPr algn="ctr"/>
            <a:r>
              <a:rPr lang="pt-BR" sz="4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Gerar riqueza</a:t>
            </a:r>
          </a:p>
        </p:txBody>
      </p:sp>
      <p:sp>
        <p:nvSpPr>
          <p:cNvPr id="3" name="CaixaDeTexto 2"/>
          <p:cNvSpPr txBox="1"/>
          <p:nvPr/>
        </p:nvSpPr>
        <p:spPr>
          <a:xfrm>
            <a:off x="267199" y="1759527"/>
            <a:ext cx="5025237" cy="415498"/>
          </a:xfrm>
          <a:prstGeom prst="rect">
            <a:avLst/>
          </a:prstGeom>
          <a:noFill/>
        </p:spPr>
        <p:txBody>
          <a:bodyPr wrap="square" rtlCol="0">
            <a:spAutoFit/>
          </a:bodyPr>
          <a:lstStyle/>
          <a:p>
            <a:r>
              <a:rPr lang="pt-BR" sz="2100" b="1" u="sng" dirty="0"/>
              <a:t>Aposentadoria: Números ou Social</a:t>
            </a:r>
          </a:p>
        </p:txBody>
      </p:sp>
      <p:pic>
        <p:nvPicPr>
          <p:cNvPr id="22" name="Picture 4" descr="As tendências de voluntariado para 20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3550" y="4030111"/>
            <a:ext cx="5004353" cy="2318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235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4833CD6-9F2F-4D7D-93AF-CBF16B1ECDEF}"/>
              </a:ext>
            </a:extLst>
          </p:cNvPr>
          <p:cNvSpPr txBox="1"/>
          <p:nvPr/>
        </p:nvSpPr>
        <p:spPr>
          <a:xfrm>
            <a:off x="382717" y="656657"/>
            <a:ext cx="8220955" cy="1169551"/>
          </a:xfrm>
          <a:prstGeom prst="rect">
            <a:avLst/>
          </a:prstGeom>
          <a:noFill/>
        </p:spPr>
        <p:txBody>
          <a:bodyPr wrap="square" rtlCol="0">
            <a:spAutoFit/>
          </a:bodyPr>
          <a:lstStyle/>
          <a:p>
            <a:r>
              <a:rPr lang="pt-BR" sz="3500" dirty="0">
                <a:solidFill>
                  <a:srgbClr val="4D4DEE"/>
                </a:solidFill>
                <a:latin typeface="Open Sans" panose="020B0606030504020204" pitchFamily="34" charset="0"/>
                <a:ea typeface="Open Sans" panose="020B0606030504020204" pitchFamily="34" charset="0"/>
                <a:cs typeface="Open Sans" panose="020B0606030504020204" pitchFamily="34" charset="0"/>
              </a:rPr>
              <a:t>REFORMA DO MAPA MENTAL</a:t>
            </a:r>
          </a:p>
          <a:p>
            <a:endParaRPr lang="pt-BR" sz="3500" dirty="0">
              <a:solidFill>
                <a:srgbClr val="2ECC7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4" name="Conector reto 13">
            <a:extLst>
              <a:ext uri="{FF2B5EF4-FFF2-40B4-BE49-F238E27FC236}">
                <a16:creationId xmlns:a16="http://schemas.microsoft.com/office/drawing/2014/main" id="{56BE52FC-D4CA-7D51-0C0B-985BBEDD2729}"/>
              </a:ext>
            </a:extLst>
          </p:cNvPr>
          <p:cNvCxnSpPr/>
          <p:nvPr/>
        </p:nvCxnSpPr>
        <p:spPr>
          <a:xfrm>
            <a:off x="324668" y="471761"/>
            <a:ext cx="0" cy="870703"/>
          </a:xfrm>
          <a:prstGeom prst="line">
            <a:avLst/>
          </a:prstGeom>
          <a:ln w="38100">
            <a:solidFill>
              <a:srgbClr val="4D4DEE"/>
            </a:solidFill>
          </a:ln>
        </p:spPr>
        <p:style>
          <a:lnRef idx="1">
            <a:schemeClr val="accent1"/>
          </a:lnRef>
          <a:fillRef idx="0">
            <a:schemeClr val="accent1"/>
          </a:fillRef>
          <a:effectRef idx="0">
            <a:schemeClr val="accent1"/>
          </a:effectRef>
          <a:fontRef idx="minor">
            <a:schemeClr val="tx1"/>
          </a:fontRef>
        </p:style>
      </p:cxnSp>
      <p:grpSp>
        <p:nvGrpSpPr>
          <p:cNvPr id="2" name="Agrupar 1">
            <a:extLst>
              <a:ext uri="{FF2B5EF4-FFF2-40B4-BE49-F238E27FC236}">
                <a16:creationId xmlns:a16="http://schemas.microsoft.com/office/drawing/2014/main" id="{A9DC248F-5C17-573F-7125-F5DA604025A7}"/>
              </a:ext>
            </a:extLst>
          </p:cNvPr>
          <p:cNvGrpSpPr/>
          <p:nvPr/>
        </p:nvGrpSpPr>
        <p:grpSpPr>
          <a:xfrm>
            <a:off x="382718" y="6476028"/>
            <a:ext cx="11426564" cy="215444"/>
            <a:chOff x="383722" y="6203329"/>
            <a:chExt cx="11426564" cy="215444"/>
          </a:xfrm>
        </p:grpSpPr>
        <p:grpSp>
          <p:nvGrpSpPr>
            <p:cNvPr id="5" name="Agrupar 4">
              <a:extLst>
                <a:ext uri="{FF2B5EF4-FFF2-40B4-BE49-F238E27FC236}">
                  <a16:creationId xmlns:a16="http://schemas.microsoft.com/office/drawing/2014/main" id="{6784C6C1-1C29-D58E-683C-D191625FDD74}"/>
                </a:ext>
              </a:extLst>
            </p:cNvPr>
            <p:cNvGrpSpPr/>
            <p:nvPr/>
          </p:nvGrpSpPr>
          <p:grpSpPr>
            <a:xfrm>
              <a:off x="383722" y="6203329"/>
              <a:ext cx="3285332" cy="215444"/>
              <a:chOff x="383722" y="6203329"/>
              <a:chExt cx="3285332" cy="215444"/>
            </a:xfrm>
          </p:grpSpPr>
          <p:sp>
            <p:nvSpPr>
              <p:cNvPr id="7" name="Elipse 6">
                <a:extLst>
                  <a:ext uri="{FF2B5EF4-FFF2-40B4-BE49-F238E27FC236}">
                    <a16:creationId xmlns:a16="http://schemas.microsoft.com/office/drawing/2014/main" id="{3A3F0724-EAC9-4C68-90C4-A37B2EA174AE}"/>
                  </a:ext>
                </a:extLst>
              </p:cNvPr>
              <p:cNvSpPr/>
              <p:nvPr/>
            </p:nvSpPr>
            <p:spPr>
              <a:xfrm>
                <a:off x="383722" y="6267277"/>
                <a:ext cx="90040" cy="90040"/>
              </a:xfrm>
              <a:prstGeom prst="ellipse">
                <a:avLst/>
              </a:prstGeom>
              <a:noFill/>
              <a:ln>
                <a:solidFill>
                  <a:srgbClr val="4D4D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96C6E93A-E659-4C17-895D-D0A0AA45E2D8}"/>
                  </a:ext>
                </a:extLst>
              </p:cNvPr>
              <p:cNvSpPr txBox="1"/>
              <p:nvPr/>
            </p:nvSpPr>
            <p:spPr>
              <a:xfrm>
                <a:off x="544854" y="6203329"/>
                <a:ext cx="3124200" cy="215444"/>
              </a:xfrm>
              <a:prstGeom prst="rect">
                <a:avLst/>
              </a:prstGeom>
              <a:noFill/>
            </p:spPr>
            <p:txBody>
              <a:bodyPr wrap="square" rtlCol="0">
                <a:spAutoFit/>
              </a:bodyPr>
              <a:lstStyle/>
              <a:p>
                <a:r>
                  <a:rPr lang="pt-BR" sz="8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Vou me aposentar, e agora?</a:t>
                </a:r>
                <a:endParaRPr lang="pt-BR" sz="800" dirty="0">
                  <a:solidFill>
                    <a:schemeClr val="bg2">
                      <a:lumMod val="50000"/>
                    </a:schemeClr>
                  </a:solidFill>
                  <a:latin typeface="Syncopate bold" panose="02060507000000020003" pitchFamily="18" charset="0"/>
                  <a:ea typeface="Open Sans Extrabold" panose="020B0906030804020204" pitchFamily="34" charset="0"/>
                  <a:cs typeface="Open Sans Extrabold" panose="020B0906030804020204" pitchFamily="34" charset="0"/>
                </a:endParaRPr>
              </a:p>
            </p:txBody>
          </p:sp>
        </p:grpSp>
        <p:pic>
          <p:nvPicPr>
            <p:cNvPr id="6" name="Imagem 5" descr="Ícone&#10;&#10;Descrição gerada automaticamente">
              <a:extLst>
                <a:ext uri="{FF2B5EF4-FFF2-40B4-BE49-F238E27FC236}">
                  <a16:creationId xmlns:a16="http://schemas.microsoft.com/office/drawing/2014/main" id="{4921C784-F706-419C-F2A5-8C5606B725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4415" y="6224559"/>
              <a:ext cx="1115871" cy="194214"/>
            </a:xfrm>
            <a:prstGeom prst="rect">
              <a:avLst/>
            </a:prstGeom>
          </p:spPr>
        </p:pic>
      </p:grpSp>
      <p:pic>
        <p:nvPicPr>
          <p:cNvPr id="8" name="Imagem 7" descr="Interface gráfica do usuário, Texto&#10;&#10;Descrição gerada automaticamente">
            <a:extLst>
              <a:ext uri="{FF2B5EF4-FFF2-40B4-BE49-F238E27FC236}">
                <a16:creationId xmlns:a16="http://schemas.microsoft.com/office/drawing/2014/main" id="{0B1463BC-B287-BDBA-C224-6C48E636A070}"/>
              </a:ext>
            </a:extLst>
          </p:cNvPr>
          <p:cNvPicPr>
            <a:picLocks noChangeAspect="1"/>
          </p:cNvPicPr>
          <p:nvPr/>
        </p:nvPicPr>
        <p:blipFill rotWithShape="1">
          <a:blip r:embed="rId3">
            <a:extLst>
              <a:ext uri="{28A0092B-C50C-407E-A947-70E740481C1C}">
                <a14:useLocalDpi xmlns:a14="http://schemas.microsoft.com/office/drawing/2010/main" val="0"/>
              </a:ext>
            </a:extLst>
          </a:blip>
          <a:srcRect l="25112" t="87154" r="51304" b="6163"/>
          <a:stretch/>
        </p:blipFill>
        <p:spPr>
          <a:xfrm>
            <a:off x="9196872" y="6376415"/>
            <a:ext cx="1496539" cy="414670"/>
          </a:xfrm>
          <a:prstGeom prst="rect">
            <a:avLst/>
          </a:prstGeom>
        </p:spPr>
      </p:pic>
      <p:sp>
        <p:nvSpPr>
          <p:cNvPr id="29" name="CaixaDeTexto 28"/>
          <p:cNvSpPr txBox="1"/>
          <p:nvPr/>
        </p:nvSpPr>
        <p:spPr>
          <a:xfrm>
            <a:off x="644926" y="2560320"/>
            <a:ext cx="7992888" cy="707886"/>
          </a:xfrm>
          <a:prstGeom prst="rect">
            <a:avLst/>
          </a:prstGeom>
          <a:noFill/>
        </p:spPr>
        <p:txBody>
          <a:bodyPr wrap="square" rtlCol="0">
            <a:spAutoFit/>
          </a:bodyPr>
          <a:lstStyle/>
          <a:p>
            <a:r>
              <a:rPr lang="pt-BR" sz="2000" dirty="0"/>
              <a:t>O papel é uma representação social que uma pessoa assume em uma interação ou grupo</a:t>
            </a:r>
          </a:p>
        </p:txBody>
      </p:sp>
      <p:sp>
        <p:nvSpPr>
          <p:cNvPr id="30" name="Retângulo 29"/>
          <p:cNvSpPr/>
          <p:nvPr/>
        </p:nvSpPr>
        <p:spPr>
          <a:xfrm>
            <a:off x="572918" y="1686585"/>
            <a:ext cx="3498971" cy="55399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TEORIA DOS PAPEIS</a:t>
            </a:r>
            <a:endParaRPr lang="pt-BR" sz="3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1" name="CaixaDeTexto 30"/>
          <p:cNvSpPr txBox="1"/>
          <p:nvPr/>
        </p:nvSpPr>
        <p:spPr>
          <a:xfrm>
            <a:off x="716934" y="3412222"/>
            <a:ext cx="1944216" cy="2462213"/>
          </a:xfrm>
          <a:prstGeom prst="rect">
            <a:avLst/>
          </a:prstGeom>
          <a:noFill/>
        </p:spPr>
        <p:txBody>
          <a:bodyPr wrap="square" rtlCol="0">
            <a:spAutoFit/>
          </a:bodyPr>
          <a:lstStyle/>
          <a:p>
            <a:pPr marL="285750" indent="-285750">
              <a:buFontTx/>
              <a:buChar char="-"/>
            </a:pPr>
            <a:r>
              <a:rPr lang="pt-BR" sz="2200" dirty="0"/>
              <a:t>Pai</a:t>
            </a:r>
          </a:p>
          <a:p>
            <a:pPr marL="285750" indent="-285750">
              <a:buFontTx/>
              <a:buChar char="-"/>
            </a:pPr>
            <a:r>
              <a:rPr lang="pt-BR" sz="2200" dirty="0"/>
              <a:t>Filho</a:t>
            </a:r>
          </a:p>
          <a:p>
            <a:pPr marL="285750" indent="-285750">
              <a:buFontTx/>
              <a:buChar char="-"/>
            </a:pPr>
            <a:r>
              <a:rPr lang="pt-BR" sz="2200" dirty="0"/>
              <a:t>Irmão</a:t>
            </a:r>
          </a:p>
          <a:p>
            <a:pPr marL="285750" indent="-285750">
              <a:buFontTx/>
              <a:buChar char="-"/>
            </a:pPr>
            <a:r>
              <a:rPr lang="pt-BR" sz="2200" dirty="0"/>
              <a:t>Chefe</a:t>
            </a:r>
          </a:p>
          <a:p>
            <a:pPr marL="285750" indent="-285750">
              <a:buFontTx/>
              <a:buChar char="-"/>
            </a:pPr>
            <a:r>
              <a:rPr lang="pt-BR" sz="2200" dirty="0"/>
              <a:t>Sócio</a:t>
            </a:r>
          </a:p>
          <a:p>
            <a:pPr marL="285750" indent="-285750">
              <a:buFontTx/>
              <a:buChar char="-"/>
            </a:pPr>
            <a:r>
              <a:rPr lang="pt-BR" sz="2200" dirty="0"/>
              <a:t>Empregado</a:t>
            </a:r>
          </a:p>
          <a:p>
            <a:pPr marL="285750" indent="-285750">
              <a:buFontTx/>
              <a:buChar char="-"/>
            </a:pPr>
            <a:r>
              <a:rPr lang="pt-BR" sz="2200" dirty="0"/>
              <a:t>Aposentado</a:t>
            </a:r>
          </a:p>
        </p:txBody>
      </p:sp>
      <p:grpSp>
        <p:nvGrpSpPr>
          <p:cNvPr id="4" name="Grupo 3"/>
          <p:cNvGrpSpPr/>
          <p:nvPr/>
        </p:nvGrpSpPr>
        <p:grpSpPr>
          <a:xfrm>
            <a:off x="4389341" y="3542297"/>
            <a:ext cx="4920192" cy="2539848"/>
            <a:chOff x="4389342" y="3542297"/>
            <a:chExt cx="4523016" cy="2246189"/>
          </a:xfrm>
        </p:grpSpPr>
        <p:cxnSp>
          <p:nvCxnSpPr>
            <p:cNvPr id="32" name="Conector reto 31"/>
            <p:cNvCxnSpPr/>
            <p:nvPr/>
          </p:nvCxnSpPr>
          <p:spPr>
            <a:xfrm>
              <a:off x="6664363" y="3542297"/>
              <a:ext cx="0" cy="224618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3" name="Retângulo 32"/>
            <p:cNvSpPr/>
            <p:nvPr/>
          </p:nvSpPr>
          <p:spPr>
            <a:xfrm>
              <a:off x="4389342" y="4296059"/>
              <a:ext cx="1907895" cy="738664"/>
            </a:xfrm>
            <a:prstGeom prst="rect">
              <a:avLst/>
            </a:prstGeom>
            <a:noFill/>
          </p:spPr>
          <p:txBody>
            <a:bodyPr wrap="none" lIns="91440" tIns="45720" rIns="91440" bIns="45720">
              <a:spAutoFit/>
            </a:bodyPr>
            <a:lstStyle/>
            <a:p>
              <a:pPr algn="ctr"/>
              <a:r>
                <a:rPr lang="pt-BR" sz="4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a:t>
              </a:r>
              <a:r>
                <a:rPr lang="pt-BR" sz="4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nterno</a:t>
              </a:r>
            </a:p>
          </p:txBody>
        </p:sp>
        <p:sp>
          <p:nvSpPr>
            <p:cNvPr id="34" name="Retângulo 33"/>
            <p:cNvSpPr/>
            <p:nvPr/>
          </p:nvSpPr>
          <p:spPr>
            <a:xfrm>
              <a:off x="7152758" y="4329742"/>
              <a:ext cx="1759600" cy="653259"/>
            </a:xfrm>
            <a:prstGeom prst="rect">
              <a:avLst/>
            </a:prstGeom>
            <a:noFill/>
          </p:spPr>
          <p:txBody>
            <a:bodyPr wrap="none" lIns="91440" tIns="45720" rIns="91440" bIns="45720">
              <a:spAutoFit/>
            </a:bodyPr>
            <a:lstStyle/>
            <a:p>
              <a:pPr algn="ctr"/>
              <a:r>
                <a:rPr lang="pt-BR" sz="4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Externo</a:t>
              </a:r>
            </a:p>
          </p:txBody>
        </p:sp>
      </p:grpSp>
    </p:spTree>
    <p:extLst>
      <p:ext uri="{BB962C8B-B14F-4D97-AF65-F5344CB8AC3E}">
        <p14:creationId xmlns:p14="http://schemas.microsoft.com/office/powerpoint/2010/main" val="1064674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4833CD6-9F2F-4D7D-93AF-CBF16B1ECDEF}"/>
              </a:ext>
            </a:extLst>
          </p:cNvPr>
          <p:cNvSpPr txBox="1"/>
          <p:nvPr/>
        </p:nvSpPr>
        <p:spPr>
          <a:xfrm>
            <a:off x="382717" y="656657"/>
            <a:ext cx="8814155" cy="630942"/>
          </a:xfrm>
          <a:prstGeom prst="rect">
            <a:avLst/>
          </a:prstGeom>
          <a:noFill/>
        </p:spPr>
        <p:txBody>
          <a:bodyPr wrap="square" rtlCol="0">
            <a:spAutoFit/>
          </a:bodyPr>
          <a:lstStyle/>
          <a:p>
            <a:r>
              <a:rPr lang="pt-BR" sz="3500" dirty="0">
                <a:solidFill>
                  <a:srgbClr val="4D4DEE"/>
                </a:solidFill>
                <a:latin typeface="Open Sans" panose="020B0606030504020204" pitchFamily="34" charset="0"/>
                <a:ea typeface="Open Sans" panose="020B0606030504020204" pitchFamily="34" charset="0"/>
                <a:cs typeface="Open Sans" panose="020B0606030504020204" pitchFamily="34" charset="0"/>
              </a:rPr>
              <a:t>QUAL O MEU PAPEL DE APOSENTADO</a:t>
            </a:r>
            <a:endParaRPr lang="pt-BR" sz="3500" dirty="0">
              <a:solidFill>
                <a:srgbClr val="2ECC7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4" name="Conector reto 13">
            <a:extLst>
              <a:ext uri="{FF2B5EF4-FFF2-40B4-BE49-F238E27FC236}">
                <a16:creationId xmlns:a16="http://schemas.microsoft.com/office/drawing/2014/main" id="{56BE52FC-D4CA-7D51-0C0B-985BBEDD2729}"/>
              </a:ext>
            </a:extLst>
          </p:cNvPr>
          <p:cNvCxnSpPr/>
          <p:nvPr/>
        </p:nvCxnSpPr>
        <p:spPr>
          <a:xfrm>
            <a:off x="324668" y="471761"/>
            <a:ext cx="0" cy="870703"/>
          </a:xfrm>
          <a:prstGeom prst="line">
            <a:avLst/>
          </a:prstGeom>
          <a:ln w="38100">
            <a:solidFill>
              <a:srgbClr val="4D4DEE"/>
            </a:solidFill>
          </a:ln>
        </p:spPr>
        <p:style>
          <a:lnRef idx="1">
            <a:schemeClr val="accent1"/>
          </a:lnRef>
          <a:fillRef idx="0">
            <a:schemeClr val="accent1"/>
          </a:fillRef>
          <a:effectRef idx="0">
            <a:schemeClr val="accent1"/>
          </a:effectRef>
          <a:fontRef idx="minor">
            <a:schemeClr val="tx1"/>
          </a:fontRef>
        </p:style>
      </p:cxnSp>
      <p:grpSp>
        <p:nvGrpSpPr>
          <p:cNvPr id="2" name="Agrupar 1">
            <a:extLst>
              <a:ext uri="{FF2B5EF4-FFF2-40B4-BE49-F238E27FC236}">
                <a16:creationId xmlns:a16="http://schemas.microsoft.com/office/drawing/2014/main" id="{A9DC248F-5C17-573F-7125-F5DA604025A7}"/>
              </a:ext>
            </a:extLst>
          </p:cNvPr>
          <p:cNvGrpSpPr/>
          <p:nvPr/>
        </p:nvGrpSpPr>
        <p:grpSpPr>
          <a:xfrm>
            <a:off x="382718" y="6476028"/>
            <a:ext cx="11426564" cy="215444"/>
            <a:chOff x="383722" y="6203329"/>
            <a:chExt cx="11426564" cy="215444"/>
          </a:xfrm>
        </p:grpSpPr>
        <p:grpSp>
          <p:nvGrpSpPr>
            <p:cNvPr id="5" name="Agrupar 4">
              <a:extLst>
                <a:ext uri="{FF2B5EF4-FFF2-40B4-BE49-F238E27FC236}">
                  <a16:creationId xmlns:a16="http://schemas.microsoft.com/office/drawing/2014/main" id="{6784C6C1-1C29-D58E-683C-D191625FDD74}"/>
                </a:ext>
              </a:extLst>
            </p:cNvPr>
            <p:cNvGrpSpPr/>
            <p:nvPr/>
          </p:nvGrpSpPr>
          <p:grpSpPr>
            <a:xfrm>
              <a:off x="383722" y="6203329"/>
              <a:ext cx="3285332" cy="215444"/>
              <a:chOff x="383722" y="6203329"/>
              <a:chExt cx="3285332" cy="215444"/>
            </a:xfrm>
          </p:grpSpPr>
          <p:sp>
            <p:nvSpPr>
              <p:cNvPr id="7" name="Elipse 6">
                <a:extLst>
                  <a:ext uri="{FF2B5EF4-FFF2-40B4-BE49-F238E27FC236}">
                    <a16:creationId xmlns:a16="http://schemas.microsoft.com/office/drawing/2014/main" id="{3A3F0724-EAC9-4C68-90C4-A37B2EA174AE}"/>
                  </a:ext>
                </a:extLst>
              </p:cNvPr>
              <p:cNvSpPr/>
              <p:nvPr/>
            </p:nvSpPr>
            <p:spPr>
              <a:xfrm>
                <a:off x="383722" y="6267277"/>
                <a:ext cx="90040" cy="90040"/>
              </a:xfrm>
              <a:prstGeom prst="ellipse">
                <a:avLst/>
              </a:prstGeom>
              <a:noFill/>
              <a:ln>
                <a:solidFill>
                  <a:srgbClr val="4D4D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96C6E93A-E659-4C17-895D-D0A0AA45E2D8}"/>
                  </a:ext>
                </a:extLst>
              </p:cNvPr>
              <p:cNvSpPr txBox="1"/>
              <p:nvPr/>
            </p:nvSpPr>
            <p:spPr>
              <a:xfrm>
                <a:off x="544854" y="6203329"/>
                <a:ext cx="3124200" cy="215444"/>
              </a:xfrm>
              <a:prstGeom prst="rect">
                <a:avLst/>
              </a:prstGeom>
              <a:noFill/>
            </p:spPr>
            <p:txBody>
              <a:bodyPr wrap="square" rtlCol="0">
                <a:spAutoFit/>
              </a:bodyPr>
              <a:lstStyle/>
              <a:p>
                <a:r>
                  <a:rPr lang="pt-BR" sz="8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Vou me aposentar, e agora?</a:t>
                </a:r>
                <a:endParaRPr lang="pt-BR" sz="800" dirty="0">
                  <a:solidFill>
                    <a:schemeClr val="bg2">
                      <a:lumMod val="50000"/>
                    </a:schemeClr>
                  </a:solidFill>
                  <a:latin typeface="Syncopate bold" panose="02060507000000020003" pitchFamily="18" charset="0"/>
                  <a:ea typeface="Open Sans Extrabold" panose="020B0906030804020204" pitchFamily="34" charset="0"/>
                  <a:cs typeface="Open Sans Extrabold" panose="020B0906030804020204" pitchFamily="34" charset="0"/>
                </a:endParaRPr>
              </a:p>
            </p:txBody>
          </p:sp>
        </p:grpSp>
        <p:pic>
          <p:nvPicPr>
            <p:cNvPr id="6" name="Imagem 5" descr="Ícone&#10;&#10;Descrição gerada automaticamente">
              <a:extLst>
                <a:ext uri="{FF2B5EF4-FFF2-40B4-BE49-F238E27FC236}">
                  <a16:creationId xmlns:a16="http://schemas.microsoft.com/office/drawing/2014/main" id="{4921C784-F706-419C-F2A5-8C5606B725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4415" y="6224559"/>
              <a:ext cx="1115871" cy="194214"/>
            </a:xfrm>
            <a:prstGeom prst="rect">
              <a:avLst/>
            </a:prstGeom>
          </p:spPr>
        </p:pic>
      </p:grpSp>
      <p:pic>
        <p:nvPicPr>
          <p:cNvPr id="8" name="Imagem 7" descr="Interface gráfica do usuário, Texto&#10;&#10;Descrição gerada automaticamente">
            <a:extLst>
              <a:ext uri="{FF2B5EF4-FFF2-40B4-BE49-F238E27FC236}">
                <a16:creationId xmlns:a16="http://schemas.microsoft.com/office/drawing/2014/main" id="{0B1463BC-B287-BDBA-C224-6C48E636A070}"/>
              </a:ext>
            </a:extLst>
          </p:cNvPr>
          <p:cNvPicPr>
            <a:picLocks noChangeAspect="1"/>
          </p:cNvPicPr>
          <p:nvPr/>
        </p:nvPicPr>
        <p:blipFill rotWithShape="1">
          <a:blip r:embed="rId3">
            <a:extLst>
              <a:ext uri="{28A0092B-C50C-407E-A947-70E740481C1C}">
                <a14:useLocalDpi xmlns:a14="http://schemas.microsoft.com/office/drawing/2010/main" val="0"/>
              </a:ext>
            </a:extLst>
          </a:blip>
          <a:srcRect l="25112" t="87154" r="51304" b="6163"/>
          <a:stretch/>
        </p:blipFill>
        <p:spPr>
          <a:xfrm>
            <a:off x="9196872" y="6376415"/>
            <a:ext cx="1496539" cy="414670"/>
          </a:xfrm>
          <a:prstGeom prst="rect">
            <a:avLst/>
          </a:prstGeom>
        </p:spPr>
      </p:pic>
      <p:pic>
        <p:nvPicPr>
          <p:cNvPr id="17" name="Picture 2" descr="Velho alimentando pássaros aposentado idoso sentado no banco no personagem  de desenho animado do parque avô descansando na recreação de ar fresco do  parque | Vetor Premium"/>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56539" y="4271813"/>
            <a:ext cx="3024336" cy="251927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Idosos caminhando homem mulher mochilas bastões escalar montanha casal de  idosos recreação_ai_generated | Vetor Premiu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7081" y="1847955"/>
            <a:ext cx="3240360" cy="18907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Aos 67, militar aposentado dança e exibe corpo de fisiculturista; veja víde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08092" y="1436061"/>
            <a:ext cx="2570637" cy="29661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Ele 106 anos. Ela 96. Casamento maduro em Campinas, SP - Maiores de 6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5671" y="1621333"/>
            <a:ext cx="4604123" cy="25955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Associação dos Aposentados de Bauru e Região: Avós na educação dos netos:  quais os limites e como mediar com os pais a educação das criança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11504" y="4144167"/>
            <a:ext cx="3350466"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961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4833CD6-9F2F-4D7D-93AF-CBF16B1ECDEF}"/>
              </a:ext>
            </a:extLst>
          </p:cNvPr>
          <p:cNvSpPr txBox="1"/>
          <p:nvPr/>
        </p:nvSpPr>
        <p:spPr>
          <a:xfrm>
            <a:off x="382717" y="656657"/>
            <a:ext cx="8814155" cy="630942"/>
          </a:xfrm>
          <a:prstGeom prst="rect">
            <a:avLst/>
          </a:prstGeom>
          <a:noFill/>
        </p:spPr>
        <p:txBody>
          <a:bodyPr wrap="square" rtlCol="0">
            <a:spAutoFit/>
          </a:bodyPr>
          <a:lstStyle/>
          <a:p>
            <a:r>
              <a:rPr lang="pt-BR" sz="3500" dirty="0">
                <a:solidFill>
                  <a:srgbClr val="4D4DEE"/>
                </a:solidFill>
                <a:latin typeface="Open Sans" panose="020B0606030504020204" pitchFamily="34" charset="0"/>
                <a:ea typeface="Open Sans" panose="020B0606030504020204" pitchFamily="34" charset="0"/>
                <a:cs typeface="Open Sans" panose="020B0606030504020204" pitchFamily="34" charset="0"/>
              </a:rPr>
              <a:t>PROPÓSITO</a:t>
            </a:r>
            <a:endParaRPr lang="pt-BR" sz="3500" dirty="0">
              <a:solidFill>
                <a:srgbClr val="2ECC7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4" name="Conector reto 13">
            <a:extLst>
              <a:ext uri="{FF2B5EF4-FFF2-40B4-BE49-F238E27FC236}">
                <a16:creationId xmlns:a16="http://schemas.microsoft.com/office/drawing/2014/main" id="{56BE52FC-D4CA-7D51-0C0B-985BBEDD2729}"/>
              </a:ext>
            </a:extLst>
          </p:cNvPr>
          <p:cNvCxnSpPr/>
          <p:nvPr/>
        </p:nvCxnSpPr>
        <p:spPr>
          <a:xfrm>
            <a:off x="324668" y="471761"/>
            <a:ext cx="0" cy="870703"/>
          </a:xfrm>
          <a:prstGeom prst="line">
            <a:avLst/>
          </a:prstGeom>
          <a:ln w="38100">
            <a:solidFill>
              <a:srgbClr val="4D4DEE"/>
            </a:solidFill>
          </a:ln>
        </p:spPr>
        <p:style>
          <a:lnRef idx="1">
            <a:schemeClr val="accent1"/>
          </a:lnRef>
          <a:fillRef idx="0">
            <a:schemeClr val="accent1"/>
          </a:fillRef>
          <a:effectRef idx="0">
            <a:schemeClr val="accent1"/>
          </a:effectRef>
          <a:fontRef idx="minor">
            <a:schemeClr val="tx1"/>
          </a:fontRef>
        </p:style>
      </p:cxnSp>
      <p:grpSp>
        <p:nvGrpSpPr>
          <p:cNvPr id="2" name="Agrupar 1">
            <a:extLst>
              <a:ext uri="{FF2B5EF4-FFF2-40B4-BE49-F238E27FC236}">
                <a16:creationId xmlns:a16="http://schemas.microsoft.com/office/drawing/2014/main" id="{A9DC248F-5C17-573F-7125-F5DA604025A7}"/>
              </a:ext>
            </a:extLst>
          </p:cNvPr>
          <p:cNvGrpSpPr/>
          <p:nvPr/>
        </p:nvGrpSpPr>
        <p:grpSpPr>
          <a:xfrm>
            <a:off x="382718" y="6476028"/>
            <a:ext cx="11426564" cy="215444"/>
            <a:chOff x="383722" y="6203329"/>
            <a:chExt cx="11426564" cy="215444"/>
          </a:xfrm>
        </p:grpSpPr>
        <p:grpSp>
          <p:nvGrpSpPr>
            <p:cNvPr id="5" name="Agrupar 4">
              <a:extLst>
                <a:ext uri="{FF2B5EF4-FFF2-40B4-BE49-F238E27FC236}">
                  <a16:creationId xmlns:a16="http://schemas.microsoft.com/office/drawing/2014/main" id="{6784C6C1-1C29-D58E-683C-D191625FDD74}"/>
                </a:ext>
              </a:extLst>
            </p:cNvPr>
            <p:cNvGrpSpPr/>
            <p:nvPr/>
          </p:nvGrpSpPr>
          <p:grpSpPr>
            <a:xfrm>
              <a:off x="383722" y="6203329"/>
              <a:ext cx="3285332" cy="215444"/>
              <a:chOff x="383722" y="6203329"/>
              <a:chExt cx="3285332" cy="215444"/>
            </a:xfrm>
          </p:grpSpPr>
          <p:sp>
            <p:nvSpPr>
              <p:cNvPr id="7" name="Elipse 6">
                <a:extLst>
                  <a:ext uri="{FF2B5EF4-FFF2-40B4-BE49-F238E27FC236}">
                    <a16:creationId xmlns:a16="http://schemas.microsoft.com/office/drawing/2014/main" id="{3A3F0724-EAC9-4C68-90C4-A37B2EA174AE}"/>
                  </a:ext>
                </a:extLst>
              </p:cNvPr>
              <p:cNvSpPr/>
              <p:nvPr/>
            </p:nvSpPr>
            <p:spPr>
              <a:xfrm>
                <a:off x="383722" y="6267277"/>
                <a:ext cx="90040" cy="90040"/>
              </a:xfrm>
              <a:prstGeom prst="ellipse">
                <a:avLst/>
              </a:prstGeom>
              <a:noFill/>
              <a:ln>
                <a:solidFill>
                  <a:srgbClr val="4D4D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96C6E93A-E659-4C17-895D-D0A0AA45E2D8}"/>
                  </a:ext>
                </a:extLst>
              </p:cNvPr>
              <p:cNvSpPr txBox="1"/>
              <p:nvPr/>
            </p:nvSpPr>
            <p:spPr>
              <a:xfrm>
                <a:off x="544854" y="6203329"/>
                <a:ext cx="3124200" cy="215444"/>
              </a:xfrm>
              <a:prstGeom prst="rect">
                <a:avLst/>
              </a:prstGeom>
              <a:noFill/>
            </p:spPr>
            <p:txBody>
              <a:bodyPr wrap="square" rtlCol="0">
                <a:spAutoFit/>
              </a:bodyPr>
              <a:lstStyle/>
              <a:p>
                <a:r>
                  <a:rPr lang="pt-BR" sz="8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Vou me aposentar, e agora?</a:t>
                </a:r>
                <a:endParaRPr lang="pt-BR" sz="800" dirty="0">
                  <a:solidFill>
                    <a:schemeClr val="bg2">
                      <a:lumMod val="50000"/>
                    </a:schemeClr>
                  </a:solidFill>
                  <a:latin typeface="Syncopate bold" panose="02060507000000020003" pitchFamily="18" charset="0"/>
                  <a:ea typeface="Open Sans Extrabold" panose="020B0906030804020204" pitchFamily="34" charset="0"/>
                  <a:cs typeface="Open Sans Extrabold" panose="020B0906030804020204" pitchFamily="34" charset="0"/>
                </a:endParaRPr>
              </a:p>
            </p:txBody>
          </p:sp>
        </p:grpSp>
        <p:pic>
          <p:nvPicPr>
            <p:cNvPr id="6" name="Imagem 5" descr="Ícone&#10;&#10;Descrição gerada automaticamente">
              <a:extLst>
                <a:ext uri="{FF2B5EF4-FFF2-40B4-BE49-F238E27FC236}">
                  <a16:creationId xmlns:a16="http://schemas.microsoft.com/office/drawing/2014/main" id="{4921C784-F706-419C-F2A5-8C5606B725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4415" y="6224559"/>
              <a:ext cx="1115871" cy="194214"/>
            </a:xfrm>
            <a:prstGeom prst="rect">
              <a:avLst/>
            </a:prstGeom>
          </p:spPr>
        </p:pic>
      </p:grpSp>
      <p:pic>
        <p:nvPicPr>
          <p:cNvPr id="8" name="Imagem 7" descr="Interface gráfica do usuário, Texto&#10;&#10;Descrição gerada automaticamente">
            <a:extLst>
              <a:ext uri="{FF2B5EF4-FFF2-40B4-BE49-F238E27FC236}">
                <a16:creationId xmlns:a16="http://schemas.microsoft.com/office/drawing/2014/main" id="{0B1463BC-B287-BDBA-C224-6C48E636A070}"/>
              </a:ext>
            </a:extLst>
          </p:cNvPr>
          <p:cNvPicPr>
            <a:picLocks noChangeAspect="1"/>
          </p:cNvPicPr>
          <p:nvPr/>
        </p:nvPicPr>
        <p:blipFill rotWithShape="1">
          <a:blip r:embed="rId3">
            <a:extLst>
              <a:ext uri="{28A0092B-C50C-407E-A947-70E740481C1C}">
                <a14:useLocalDpi xmlns:a14="http://schemas.microsoft.com/office/drawing/2010/main" val="0"/>
              </a:ext>
            </a:extLst>
          </a:blip>
          <a:srcRect l="25112" t="87154" r="51304" b="6163"/>
          <a:stretch/>
        </p:blipFill>
        <p:spPr>
          <a:xfrm>
            <a:off x="9196872" y="6376415"/>
            <a:ext cx="1496539" cy="414670"/>
          </a:xfrm>
          <a:prstGeom prst="rect">
            <a:avLst/>
          </a:prstGeom>
        </p:spPr>
      </p:pic>
      <p:pic>
        <p:nvPicPr>
          <p:cNvPr id="15" name="Picture 2" descr="Voluntariado empresarial: conceito, tipos e como faz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2278" y="1509396"/>
            <a:ext cx="3595550" cy="2397034"/>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734291" y="2015415"/>
            <a:ext cx="7445100" cy="1384995"/>
          </a:xfrm>
          <a:prstGeom prst="rect">
            <a:avLst/>
          </a:prstGeom>
          <a:noFill/>
        </p:spPr>
        <p:txBody>
          <a:bodyPr wrap="square" rtlCol="0">
            <a:spAutoFit/>
          </a:bodyPr>
          <a:lstStyle/>
          <a:p>
            <a:pPr algn="just"/>
            <a:r>
              <a:rPr lang="pt-BR" sz="2100" dirty="0"/>
              <a:t>A pessoa que devido a seu interesse pessoal e ao seu espírito cívico, dedica parte do seu tempo, sem remuneração alguma, a diversas formas de atividades, organizadas ou não, de bem estar social, ou outros campos</a:t>
            </a:r>
          </a:p>
        </p:txBody>
      </p:sp>
      <p:pic>
        <p:nvPicPr>
          <p:cNvPr id="22" name="Picture 6" descr="papel do profess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758" y="4076716"/>
            <a:ext cx="4896544" cy="2060848"/>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p:cNvSpPr txBox="1"/>
          <p:nvPr/>
        </p:nvSpPr>
        <p:spPr>
          <a:xfrm>
            <a:off x="5644009" y="4506975"/>
            <a:ext cx="6322883" cy="1384995"/>
          </a:xfrm>
          <a:prstGeom prst="rect">
            <a:avLst/>
          </a:prstGeom>
          <a:noFill/>
        </p:spPr>
        <p:txBody>
          <a:bodyPr wrap="square" rtlCol="0">
            <a:spAutoFit/>
          </a:bodyPr>
          <a:lstStyle/>
          <a:p>
            <a:r>
              <a:rPr lang="pt-BR" sz="2100" dirty="0"/>
              <a:t>A atividades educacionais podem ter a finalidade de estudar um novo conhecimento para desenvolvimento de uma nova profissão ou a estruturar o conhecimento adquirido para ensinar as próximas gerações.</a:t>
            </a:r>
          </a:p>
        </p:txBody>
      </p:sp>
      <p:sp>
        <p:nvSpPr>
          <p:cNvPr id="10" name="CaixaDeTexto 9"/>
          <p:cNvSpPr txBox="1"/>
          <p:nvPr/>
        </p:nvSpPr>
        <p:spPr>
          <a:xfrm>
            <a:off x="734291" y="1599917"/>
            <a:ext cx="2194227" cy="415498"/>
          </a:xfrm>
          <a:prstGeom prst="rect">
            <a:avLst/>
          </a:prstGeom>
          <a:noFill/>
        </p:spPr>
        <p:txBody>
          <a:bodyPr wrap="square" rtlCol="0">
            <a:spAutoFit/>
          </a:bodyPr>
          <a:lstStyle/>
          <a:p>
            <a:r>
              <a:rPr lang="pt-BR" sz="2100" b="1" u="sng" dirty="0"/>
              <a:t>voluntariado</a:t>
            </a:r>
          </a:p>
        </p:txBody>
      </p:sp>
      <p:sp>
        <p:nvSpPr>
          <p:cNvPr id="11" name="CaixaDeTexto 10"/>
          <p:cNvSpPr txBox="1"/>
          <p:nvPr/>
        </p:nvSpPr>
        <p:spPr>
          <a:xfrm>
            <a:off x="5638804" y="4076716"/>
            <a:ext cx="3277486" cy="415498"/>
          </a:xfrm>
          <a:prstGeom prst="rect">
            <a:avLst/>
          </a:prstGeom>
          <a:noFill/>
        </p:spPr>
        <p:txBody>
          <a:bodyPr wrap="square" rtlCol="0">
            <a:spAutoFit/>
          </a:bodyPr>
          <a:lstStyle/>
          <a:p>
            <a:r>
              <a:rPr lang="pt-BR" sz="2100" b="1" u="sng" dirty="0"/>
              <a:t>educação</a:t>
            </a:r>
          </a:p>
        </p:txBody>
      </p:sp>
      <p:sp>
        <p:nvSpPr>
          <p:cNvPr id="12" name="AutoShape 2" descr="Quem foi Roberto Marinho? Conheça fundador da Rede Globo - tudoe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p14="http://schemas.microsoft.com/office/powerpoint/2010/main" val="1759884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4833CD6-9F2F-4D7D-93AF-CBF16B1ECDEF}"/>
              </a:ext>
            </a:extLst>
          </p:cNvPr>
          <p:cNvSpPr txBox="1"/>
          <p:nvPr/>
        </p:nvSpPr>
        <p:spPr>
          <a:xfrm>
            <a:off x="382717" y="656657"/>
            <a:ext cx="8814155" cy="630942"/>
          </a:xfrm>
          <a:prstGeom prst="rect">
            <a:avLst/>
          </a:prstGeom>
          <a:noFill/>
        </p:spPr>
        <p:txBody>
          <a:bodyPr wrap="square" rtlCol="0">
            <a:spAutoFit/>
          </a:bodyPr>
          <a:lstStyle/>
          <a:p>
            <a:r>
              <a:rPr lang="pt-BR" sz="3500" dirty="0">
                <a:solidFill>
                  <a:srgbClr val="4D4DEE"/>
                </a:solidFill>
                <a:latin typeface="Open Sans" panose="020B0606030504020204" pitchFamily="34" charset="0"/>
                <a:ea typeface="Open Sans" panose="020B0606030504020204" pitchFamily="34" charset="0"/>
                <a:cs typeface="Open Sans" panose="020B0606030504020204" pitchFamily="34" charset="0"/>
              </a:rPr>
              <a:t>PROPÓSITO</a:t>
            </a:r>
            <a:endParaRPr lang="pt-BR" sz="3500" dirty="0">
              <a:solidFill>
                <a:srgbClr val="2ECC7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4" name="Conector reto 13">
            <a:extLst>
              <a:ext uri="{FF2B5EF4-FFF2-40B4-BE49-F238E27FC236}">
                <a16:creationId xmlns:a16="http://schemas.microsoft.com/office/drawing/2014/main" id="{56BE52FC-D4CA-7D51-0C0B-985BBEDD2729}"/>
              </a:ext>
            </a:extLst>
          </p:cNvPr>
          <p:cNvCxnSpPr/>
          <p:nvPr/>
        </p:nvCxnSpPr>
        <p:spPr>
          <a:xfrm>
            <a:off x="324668" y="471761"/>
            <a:ext cx="0" cy="870703"/>
          </a:xfrm>
          <a:prstGeom prst="line">
            <a:avLst/>
          </a:prstGeom>
          <a:ln w="38100">
            <a:solidFill>
              <a:srgbClr val="4D4DEE"/>
            </a:solidFill>
          </a:ln>
        </p:spPr>
        <p:style>
          <a:lnRef idx="1">
            <a:schemeClr val="accent1"/>
          </a:lnRef>
          <a:fillRef idx="0">
            <a:schemeClr val="accent1"/>
          </a:fillRef>
          <a:effectRef idx="0">
            <a:schemeClr val="accent1"/>
          </a:effectRef>
          <a:fontRef idx="minor">
            <a:schemeClr val="tx1"/>
          </a:fontRef>
        </p:style>
      </p:cxnSp>
      <p:grpSp>
        <p:nvGrpSpPr>
          <p:cNvPr id="2" name="Agrupar 1">
            <a:extLst>
              <a:ext uri="{FF2B5EF4-FFF2-40B4-BE49-F238E27FC236}">
                <a16:creationId xmlns:a16="http://schemas.microsoft.com/office/drawing/2014/main" id="{A9DC248F-5C17-573F-7125-F5DA604025A7}"/>
              </a:ext>
            </a:extLst>
          </p:cNvPr>
          <p:cNvGrpSpPr/>
          <p:nvPr/>
        </p:nvGrpSpPr>
        <p:grpSpPr>
          <a:xfrm>
            <a:off x="382718" y="6476028"/>
            <a:ext cx="11426564" cy="215444"/>
            <a:chOff x="383722" y="6203329"/>
            <a:chExt cx="11426564" cy="215444"/>
          </a:xfrm>
        </p:grpSpPr>
        <p:grpSp>
          <p:nvGrpSpPr>
            <p:cNvPr id="5" name="Agrupar 4">
              <a:extLst>
                <a:ext uri="{FF2B5EF4-FFF2-40B4-BE49-F238E27FC236}">
                  <a16:creationId xmlns:a16="http://schemas.microsoft.com/office/drawing/2014/main" id="{6784C6C1-1C29-D58E-683C-D191625FDD74}"/>
                </a:ext>
              </a:extLst>
            </p:cNvPr>
            <p:cNvGrpSpPr/>
            <p:nvPr/>
          </p:nvGrpSpPr>
          <p:grpSpPr>
            <a:xfrm>
              <a:off x="383722" y="6203329"/>
              <a:ext cx="3285332" cy="215444"/>
              <a:chOff x="383722" y="6203329"/>
              <a:chExt cx="3285332" cy="215444"/>
            </a:xfrm>
          </p:grpSpPr>
          <p:sp>
            <p:nvSpPr>
              <p:cNvPr id="7" name="Elipse 6">
                <a:extLst>
                  <a:ext uri="{FF2B5EF4-FFF2-40B4-BE49-F238E27FC236}">
                    <a16:creationId xmlns:a16="http://schemas.microsoft.com/office/drawing/2014/main" id="{3A3F0724-EAC9-4C68-90C4-A37B2EA174AE}"/>
                  </a:ext>
                </a:extLst>
              </p:cNvPr>
              <p:cNvSpPr/>
              <p:nvPr/>
            </p:nvSpPr>
            <p:spPr>
              <a:xfrm>
                <a:off x="383722" y="6267277"/>
                <a:ext cx="90040" cy="90040"/>
              </a:xfrm>
              <a:prstGeom prst="ellipse">
                <a:avLst/>
              </a:prstGeom>
              <a:noFill/>
              <a:ln>
                <a:solidFill>
                  <a:srgbClr val="4D4D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96C6E93A-E659-4C17-895D-D0A0AA45E2D8}"/>
                  </a:ext>
                </a:extLst>
              </p:cNvPr>
              <p:cNvSpPr txBox="1"/>
              <p:nvPr/>
            </p:nvSpPr>
            <p:spPr>
              <a:xfrm>
                <a:off x="544854" y="6203329"/>
                <a:ext cx="3124200" cy="215444"/>
              </a:xfrm>
              <a:prstGeom prst="rect">
                <a:avLst/>
              </a:prstGeom>
              <a:noFill/>
            </p:spPr>
            <p:txBody>
              <a:bodyPr wrap="square" rtlCol="0">
                <a:spAutoFit/>
              </a:bodyPr>
              <a:lstStyle/>
              <a:p>
                <a:r>
                  <a:rPr lang="pt-BR" sz="8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Vou me aposentar, e agora?</a:t>
                </a:r>
                <a:endParaRPr lang="pt-BR" sz="800" dirty="0">
                  <a:solidFill>
                    <a:schemeClr val="bg2">
                      <a:lumMod val="50000"/>
                    </a:schemeClr>
                  </a:solidFill>
                  <a:latin typeface="Syncopate bold" panose="02060507000000020003" pitchFamily="18" charset="0"/>
                  <a:ea typeface="Open Sans Extrabold" panose="020B0906030804020204" pitchFamily="34" charset="0"/>
                  <a:cs typeface="Open Sans Extrabold" panose="020B0906030804020204" pitchFamily="34" charset="0"/>
                </a:endParaRPr>
              </a:p>
            </p:txBody>
          </p:sp>
        </p:grpSp>
        <p:pic>
          <p:nvPicPr>
            <p:cNvPr id="6" name="Imagem 5" descr="Ícone&#10;&#10;Descrição gerada automaticamente">
              <a:extLst>
                <a:ext uri="{FF2B5EF4-FFF2-40B4-BE49-F238E27FC236}">
                  <a16:creationId xmlns:a16="http://schemas.microsoft.com/office/drawing/2014/main" id="{4921C784-F706-419C-F2A5-8C5606B725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4415" y="6224559"/>
              <a:ext cx="1115871" cy="194214"/>
            </a:xfrm>
            <a:prstGeom prst="rect">
              <a:avLst/>
            </a:prstGeom>
          </p:spPr>
        </p:pic>
      </p:grpSp>
      <p:pic>
        <p:nvPicPr>
          <p:cNvPr id="8" name="Imagem 7" descr="Interface gráfica do usuário, Texto&#10;&#10;Descrição gerada automaticamente">
            <a:extLst>
              <a:ext uri="{FF2B5EF4-FFF2-40B4-BE49-F238E27FC236}">
                <a16:creationId xmlns:a16="http://schemas.microsoft.com/office/drawing/2014/main" id="{0B1463BC-B287-BDBA-C224-6C48E636A070}"/>
              </a:ext>
            </a:extLst>
          </p:cNvPr>
          <p:cNvPicPr>
            <a:picLocks noChangeAspect="1"/>
          </p:cNvPicPr>
          <p:nvPr/>
        </p:nvPicPr>
        <p:blipFill rotWithShape="1">
          <a:blip r:embed="rId3">
            <a:extLst>
              <a:ext uri="{28A0092B-C50C-407E-A947-70E740481C1C}">
                <a14:useLocalDpi xmlns:a14="http://schemas.microsoft.com/office/drawing/2010/main" val="0"/>
              </a:ext>
            </a:extLst>
          </a:blip>
          <a:srcRect l="25112" t="87154" r="51304" b="6163"/>
          <a:stretch/>
        </p:blipFill>
        <p:spPr>
          <a:xfrm>
            <a:off x="9196872" y="6376415"/>
            <a:ext cx="1496539" cy="414670"/>
          </a:xfrm>
          <a:prstGeom prst="rect">
            <a:avLst/>
          </a:prstGeom>
        </p:spPr>
      </p:pic>
      <p:sp>
        <p:nvSpPr>
          <p:cNvPr id="10" name="CaixaDeTexto 9"/>
          <p:cNvSpPr txBox="1"/>
          <p:nvPr/>
        </p:nvSpPr>
        <p:spPr>
          <a:xfrm>
            <a:off x="5150024" y="1654619"/>
            <a:ext cx="2493818" cy="415498"/>
          </a:xfrm>
          <a:prstGeom prst="rect">
            <a:avLst/>
          </a:prstGeom>
          <a:noFill/>
        </p:spPr>
        <p:txBody>
          <a:bodyPr wrap="square" rtlCol="0">
            <a:spAutoFit/>
          </a:bodyPr>
          <a:lstStyle/>
          <a:p>
            <a:r>
              <a:rPr lang="pt-BR" sz="2100" b="1" u="sng" dirty="0"/>
              <a:t>empreendedorismo</a:t>
            </a:r>
          </a:p>
        </p:txBody>
      </p:sp>
      <p:pic>
        <p:nvPicPr>
          <p:cNvPr id="16" name="Picture 4" descr="Desafios do novo empreendedorismo diante da crise e da pandemi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435"/>
          <a:stretch/>
        </p:blipFill>
        <p:spPr bwMode="auto">
          <a:xfrm>
            <a:off x="307975" y="1502138"/>
            <a:ext cx="4407076" cy="2991551"/>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4987636" y="2119738"/>
            <a:ext cx="6821646" cy="1708160"/>
          </a:xfrm>
          <a:prstGeom prst="rect">
            <a:avLst/>
          </a:prstGeom>
          <a:noFill/>
        </p:spPr>
        <p:txBody>
          <a:bodyPr wrap="square" rtlCol="0">
            <a:spAutoFit/>
          </a:bodyPr>
          <a:lstStyle/>
          <a:p>
            <a:pPr algn="just"/>
            <a:r>
              <a:rPr lang="pt-BR" sz="2100" dirty="0"/>
              <a:t>O processo de criar algo diferente e com valor, dedicando tempo e o esforço necessários, assumindo os riscos financeiros, psicológicos e sociais correspondentes e recebendo as consequentes recompensas da satisfação econômica e pessoal</a:t>
            </a:r>
          </a:p>
        </p:txBody>
      </p:sp>
      <p:pic>
        <p:nvPicPr>
          <p:cNvPr id="1026" name="Picture 2" descr="KFC Magyarország – Apps no Google Pla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2321" y="4533807"/>
            <a:ext cx="1836342" cy="18363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Ray Kroc Became an American Villain - The Atlanti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79422" y="4394382"/>
            <a:ext cx="3512475" cy="1975768"/>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6" descr="Quem foi Roberto Marinho? Conheça fundador da Rede Globo - tudoe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8" name="AutoShape 8" descr="Quem foi Roberto Marinho? Conheça fundador da Rede Globo - tudoe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9" name="AutoShape 10" descr="Quem foi Roberto Marinho? Conheça fundador da Rede Globo - tudoe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0" name="AutoShape 12" descr="Quem foi Roberto Marinho? Conheça fundador da Rede Globo - tudoep"/>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1" name="AutoShape 14" descr="Quem foi Roberto Marinho? Conheça fundador da Rede Globo - tudoep"/>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3" name="AutoShape 16" descr="Quem foi Roberto Marinho? Conheça fundador da Rede Globo - tudoep"/>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42" name="Picture 18" descr="Governo Lula vai condecorar filho de Roberto Marinho. Também quero ! —  Conversa Afiada"/>
          <p:cNvPicPr>
            <a:picLocks noChangeAspect="1" noChangeArrowheads="1"/>
          </p:cNvPicPr>
          <p:nvPr/>
        </p:nvPicPr>
        <p:blipFill rotWithShape="1">
          <a:blip r:embed="rId7">
            <a:extLst>
              <a:ext uri="{28A0092B-C50C-407E-A947-70E740481C1C}">
                <a14:useLocalDpi xmlns:a14="http://schemas.microsoft.com/office/drawing/2010/main" val="0"/>
              </a:ext>
            </a:extLst>
          </a:blip>
          <a:srcRect l="31543" r="31080"/>
          <a:stretch/>
        </p:blipFill>
        <p:spPr bwMode="auto">
          <a:xfrm>
            <a:off x="7909628" y="4055344"/>
            <a:ext cx="1975932" cy="2321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877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Interface gráfica do usuário, Texto, Aplicativo&#10;&#10;Descrição gerada automaticamente">
            <a:extLst>
              <a:ext uri="{FF2B5EF4-FFF2-40B4-BE49-F238E27FC236}">
                <a16:creationId xmlns:a16="http://schemas.microsoft.com/office/drawing/2014/main" id="{2A9BC3DA-EBA0-1DD9-4BA4-1AEF9D1453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39297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Cantos Arredondados 10">
            <a:extLst>
              <a:ext uri="{FF2B5EF4-FFF2-40B4-BE49-F238E27FC236}">
                <a16:creationId xmlns:a16="http://schemas.microsoft.com/office/drawing/2014/main" id="{786F771C-425E-E487-8372-863156334021}"/>
              </a:ext>
            </a:extLst>
          </p:cNvPr>
          <p:cNvSpPr/>
          <p:nvPr/>
        </p:nvSpPr>
        <p:spPr>
          <a:xfrm>
            <a:off x="-514350" y="-381000"/>
            <a:ext cx="9454010" cy="2021850"/>
          </a:xfrm>
          <a:prstGeom prst="roundRect">
            <a:avLst/>
          </a:prstGeom>
          <a:solidFill>
            <a:srgbClr val="4D4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7647D5BB-7ACE-479C-9D41-7021D6F4CA6D}"/>
              </a:ext>
            </a:extLst>
          </p:cNvPr>
          <p:cNvSpPr txBox="1"/>
          <p:nvPr/>
        </p:nvSpPr>
        <p:spPr>
          <a:xfrm>
            <a:off x="267199" y="593849"/>
            <a:ext cx="7626575" cy="707886"/>
          </a:xfrm>
          <a:prstGeom prst="rect">
            <a:avLst/>
          </a:prstGeom>
          <a:noFill/>
        </p:spPr>
        <p:txBody>
          <a:bodyPr wrap="none" rtlCol="0">
            <a:spAutoFit/>
          </a:bodyPr>
          <a:lstStyle/>
          <a:p>
            <a:r>
              <a:rPr lang="pt-BR" sz="4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BEM-ESTAR FÍSICO E MENTAL</a:t>
            </a:r>
          </a:p>
        </p:txBody>
      </p:sp>
      <p:grpSp>
        <p:nvGrpSpPr>
          <p:cNvPr id="16" name="Agrupar 15">
            <a:extLst>
              <a:ext uri="{FF2B5EF4-FFF2-40B4-BE49-F238E27FC236}">
                <a16:creationId xmlns:a16="http://schemas.microsoft.com/office/drawing/2014/main" id="{91BC380C-FA65-00EE-28EB-0A5B838392C5}"/>
              </a:ext>
            </a:extLst>
          </p:cNvPr>
          <p:cNvGrpSpPr/>
          <p:nvPr/>
        </p:nvGrpSpPr>
        <p:grpSpPr>
          <a:xfrm>
            <a:off x="382718" y="6476028"/>
            <a:ext cx="11426564" cy="215444"/>
            <a:chOff x="383722" y="6203329"/>
            <a:chExt cx="11426564" cy="215444"/>
          </a:xfrm>
        </p:grpSpPr>
        <p:grpSp>
          <p:nvGrpSpPr>
            <p:cNvPr id="18" name="Agrupar 17">
              <a:extLst>
                <a:ext uri="{FF2B5EF4-FFF2-40B4-BE49-F238E27FC236}">
                  <a16:creationId xmlns:a16="http://schemas.microsoft.com/office/drawing/2014/main" id="{20B63B6C-7826-BBB2-67A7-0EA06DD0CB8D}"/>
                </a:ext>
              </a:extLst>
            </p:cNvPr>
            <p:cNvGrpSpPr/>
            <p:nvPr/>
          </p:nvGrpSpPr>
          <p:grpSpPr>
            <a:xfrm>
              <a:off x="383722" y="6203329"/>
              <a:ext cx="3285332" cy="215444"/>
              <a:chOff x="383722" y="6203329"/>
              <a:chExt cx="3285332" cy="215444"/>
            </a:xfrm>
          </p:grpSpPr>
          <p:sp>
            <p:nvSpPr>
              <p:cNvPr id="27" name="Elipse 26">
                <a:extLst>
                  <a:ext uri="{FF2B5EF4-FFF2-40B4-BE49-F238E27FC236}">
                    <a16:creationId xmlns:a16="http://schemas.microsoft.com/office/drawing/2014/main" id="{45747CBB-33F9-5B25-5CCD-17DB18BA1271}"/>
                  </a:ext>
                </a:extLst>
              </p:cNvPr>
              <p:cNvSpPr/>
              <p:nvPr/>
            </p:nvSpPr>
            <p:spPr>
              <a:xfrm>
                <a:off x="383722" y="6267277"/>
                <a:ext cx="90040" cy="90040"/>
              </a:xfrm>
              <a:prstGeom prst="ellipse">
                <a:avLst/>
              </a:prstGeom>
              <a:noFill/>
              <a:ln>
                <a:solidFill>
                  <a:srgbClr val="4D4D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CaixaDeTexto 27">
                <a:extLst>
                  <a:ext uri="{FF2B5EF4-FFF2-40B4-BE49-F238E27FC236}">
                    <a16:creationId xmlns:a16="http://schemas.microsoft.com/office/drawing/2014/main" id="{92FF31ED-6DF6-8218-87B9-9D1D0B21F32B}"/>
                  </a:ext>
                </a:extLst>
              </p:cNvPr>
              <p:cNvSpPr txBox="1"/>
              <p:nvPr/>
            </p:nvSpPr>
            <p:spPr>
              <a:xfrm>
                <a:off x="544854" y="6203329"/>
                <a:ext cx="3124200" cy="215444"/>
              </a:xfrm>
              <a:prstGeom prst="rect">
                <a:avLst/>
              </a:prstGeom>
              <a:noFill/>
            </p:spPr>
            <p:txBody>
              <a:bodyPr wrap="square" rtlCol="0">
                <a:spAutoFit/>
              </a:bodyPr>
              <a:lstStyle/>
              <a:p>
                <a:r>
                  <a:rPr lang="pt-BR" sz="8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Vou me aposentar, e agora?</a:t>
                </a:r>
                <a:endParaRPr lang="pt-BR" sz="800" dirty="0">
                  <a:solidFill>
                    <a:schemeClr val="bg2">
                      <a:lumMod val="50000"/>
                    </a:schemeClr>
                  </a:solidFill>
                  <a:latin typeface="Syncopate bold" panose="02060507000000020003" pitchFamily="18" charset="0"/>
                  <a:ea typeface="Open Sans Extrabold" panose="020B0906030804020204" pitchFamily="34" charset="0"/>
                  <a:cs typeface="Open Sans Extrabold" panose="020B0906030804020204" pitchFamily="34" charset="0"/>
                </a:endParaRPr>
              </a:p>
            </p:txBody>
          </p:sp>
        </p:grpSp>
        <p:pic>
          <p:nvPicPr>
            <p:cNvPr id="21" name="Imagem 20" descr="Ícone&#10;&#10;Descrição gerada automaticamente">
              <a:extLst>
                <a:ext uri="{FF2B5EF4-FFF2-40B4-BE49-F238E27FC236}">
                  <a16:creationId xmlns:a16="http://schemas.microsoft.com/office/drawing/2014/main" id="{BCA9AF30-BEBC-35A0-A42A-E327F3EB45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4415" y="6224559"/>
              <a:ext cx="1115871" cy="194214"/>
            </a:xfrm>
            <a:prstGeom prst="rect">
              <a:avLst/>
            </a:prstGeom>
          </p:spPr>
        </p:pic>
      </p:grpSp>
      <p:sp>
        <p:nvSpPr>
          <p:cNvPr id="31" name="Retângulo: Cantos Arredondados 30">
            <a:extLst>
              <a:ext uri="{FF2B5EF4-FFF2-40B4-BE49-F238E27FC236}">
                <a16:creationId xmlns:a16="http://schemas.microsoft.com/office/drawing/2014/main" id="{5CBDA6B3-CD2B-4AEB-7BAD-69B4BB6D1881}"/>
              </a:ext>
            </a:extLst>
          </p:cNvPr>
          <p:cNvSpPr/>
          <p:nvPr/>
        </p:nvSpPr>
        <p:spPr>
          <a:xfrm rot="21011044">
            <a:off x="-764962" y="-1596337"/>
            <a:ext cx="9454010" cy="375183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descr="Interface gráfica do usuário, Texto&#10;&#10;Descrição gerada automaticamente">
            <a:extLst>
              <a:ext uri="{FF2B5EF4-FFF2-40B4-BE49-F238E27FC236}">
                <a16:creationId xmlns:a16="http://schemas.microsoft.com/office/drawing/2014/main" id="{6BA9A4A2-7CC3-891D-E85D-34C565514FC6}"/>
              </a:ext>
            </a:extLst>
          </p:cNvPr>
          <p:cNvPicPr>
            <a:picLocks noChangeAspect="1"/>
          </p:cNvPicPr>
          <p:nvPr/>
        </p:nvPicPr>
        <p:blipFill rotWithShape="1">
          <a:blip r:embed="rId4">
            <a:extLst>
              <a:ext uri="{28A0092B-C50C-407E-A947-70E740481C1C}">
                <a14:useLocalDpi xmlns:a14="http://schemas.microsoft.com/office/drawing/2010/main" val="0"/>
              </a:ext>
            </a:extLst>
          </a:blip>
          <a:srcRect l="25112" t="87154" r="51304" b="6163"/>
          <a:stretch/>
        </p:blipFill>
        <p:spPr>
          <a:xfrm>
            <a:off x="9196872" y="6376415"/>
            <a:ext cx="1496539" cy="414670"/>
          </a:xfrm>
          <a:prstGeom prst="rect">
            <a:avLst/>
          </a:prstGeom>
        </p:spPr>
      </p:pic>
      <p:sp>
        <p:nvSpPr>
          <p:cNvPr id="5" name="CaixaDeTexto 4"/>
          <p:cNvSpPr txBox="1"/>
          <p:nvPr/>
        </p:nvSpPr>
        <p:spPr>
          <a:xfrm>
            <a:off x="572432" y="2535382"/>
            <a:ext cx="8823642" cy="1384995"/>
          </a:xfrm>
          <a:prstGeom prst="rect">
            <a:avLst/>
          </a:prstGeom>
          <a:noFill/>
        </p:spPr>
        <p:txBody>
          <a:bodyPr wrap="square" rtlCol="0">
            <a:spAutoFit/>
          </a:bodyPr>
          <a:lstStyle/>
          <a:p>
            <a:pPr marL="342900" indent="-342900">
              <a:buAutoNum type="arabicPeriod"/>
            </a:pPr>
            <a:r>
              <a:rPr lang="pt-BR" sz="2800" dirty="0"/>
              <a:t>Identifique e avalie suas áreas da vida</a:t>
            </a:r>
          </a:p>
          <a:p>
            <a:pPr marL="342900" indent="-342900">
              <a:buAutoNum type="arabicPeriod"/>
            </a:pPr>
            <a:r>
              <a:rPr lang="pt-BR" sz="2800" dirty="0"/>
              <a:t>Defina metas</a:t>
            </a:r>
          </a:p>
          <a:p>
            <a:pPr marL="342900" indent="-342900">
              <a:buAutoNum type="arabicPeriod"/>
            </a:pPr>
            <a:r>
              <a:rPr lang="pt-BR" sz="2800" dirty="0"/>
              <a:t>Crie rotinas</a:t>
            </a:r>
          </a:p>
        </p:txBody>
      </p:sp>
      <p:pic>
        <p:nvPicPr>
          <p:cNvPr id="5126" name="Picture 6" descr="Observatório de Saúde do Trabalhador: Acidente de trabalho - por que  investig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8200" y="3920377"/>
            <a:ext cx="2199699" cy="219336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Definindo metas de uma empresa de engenharia"/>
          <p:cNvSpPr>
            <a:spLocks noChangeAspect="1" noChangeArrowheads="1"/>
          </p:cNvSpPr>
          <p:nvPr/>
        </p:nvSpPr>
        <p:spPr bwMode="auto">
          <a:xfrm>
            <a:off x="155575" y="-769938"/>
            <a:ext cx="2857500"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5130" name="Picture 10" descr="A importância de definir metas para a sua empresa - Publ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86117" y="4389231"/>
            <a:ext cx="2442938" cy="1658144"/>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Rotina diária para idosos: entenda a importância! – Geridad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92300" y="4154925"/>
            <a:ext cx="3364356" cy="189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571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4833CD6-9F2F-4D7D-93AF-CBF16B1ECDEF}"/>
              </a:ext>
            </a:extLst>
          </p:cNvPr>
          <p:cNvSpPr txBox="1"/>
          <p:nvPr/>
        </p:nvSpPr>
        <p:spPr>
          <a:xfrm>
            <a:off x="382717" y="656657"/>
            <a:ext cx="8814155" cy="630942"/>
          </a:xfrm>
          <a:prstGeom prst="rect">
            <a:avLst/>
          </a:prstGeom>
          <a:noFill/>
        </p:spPr>
        <p:txBody>
          <a:bodyPr wrap="square" rtlCol="0">
            <a:spAutoFit/>
          </a:bodyPr>
          <a:lstStyle/>
          <a:p>
            <a:r>
              <a:rPr lang="pt-BR" sz="3500" dirty="0">
                <a:solidFill>
                  <a:srgbClr val="4D4DEE"/>
                </a:solidFill>
                <a:latin typeface="Open Sans" panose="020B0606030504020204" pitchFamily="34" charset="0"/>
                <a:ea typeface="Open Sans" panose="020B0606030504020204" pitchFamily="34" charset="0"/>
                <a:cs typeface="Open Sans" panose="020B0606030504020204" pitchFamily="34" charset="0"/>
              </a:rPr>
              <a:t>Áreas de qualidade de vida</a:t>
            </a:r>
            <a:endParaRPr lang="pt-BR" sz="3500" dirty="0">
              <a:solidFill>
                <a:srgbClr val="2ECC7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4" name="Conector reto 13">
            <a:extLst>
              <a:ext uri="{FF2B5EF4-FFF2-40B4-BE49-F238E27FC236}">
                <a16:creationId xmlns:a16="http://schemas.microsoft.com/office/drawing/2014/main" id="{56BE52FC-D4CA-7D51-0C0B-985BBEDD2729}"/>
              </a:ext>
            </a:extLst>
          </p:cNvPr>
          <p:cNvCxnSpPr/>
          <p:nvPr/>
        </p:nvCxnSpPr>
        <p:spPr>
          <a:xfrm>
            <a:off x="324668" y="471761"/>
            <a:ext cx="0" cy="870703"/>
          </a:xfrm>
          <a:prstGeom prst="line">
            <a:avLst/>
          </a:prstGeom>
          <a:ln w="38100">
            <a:solidFill>
              <a:srgbClr val="4D4DEE"/>
            </a:solidFill>
          </a:ln>
        </p:spPr>
        <p:style>
          <a:lnRef idx="1">
            <a:schemeClr val="accent1"/>
          </a:lnRef>
          <a:fillRef idx="0">
            <a:schemeClr val="accent1"/>
          </a:fillRef>
          <a:effectRef idx="0">
            <a:schemeClr val="accent1"/>
          </a:effectRef>
          <a:fontRef idx="minor">
            <a:schemeClr val="tx1"/>
          </a:fontRef>
        </p:style>
      </p:cxnSp>
      <p:grpSp>
        <p:nvGrpSpPr>
          <p:cNvPr id="2" name="Agrupar 1">
            <a:extLst>
              <a:ext uri="{FF2B5EF4-FFF2-40B4-BE49-F238E27FC236}">
                <a16:creationId xmlns:a16="http://schemas.microsoft.com/office/drawing/2014/main" id="{A9DC248F-5C17-573F-7125-F5DA604025A7}"/>
              </a:ext>
            </a:extLst>
          </p:cNvPr>
          <p:cNvGrpSpPr/>
          <p:nvPr/>
        </p:nvGrpSpPr>
        <p:grpSpPr>
          <a:xfrm>
            <a:off x="382718" y="6476028"/>
            <a:ext cx="11426564" cy="215444"/>
            <a:chOff x="383722" y="6203329"/>
            <a:chExt cx="11426564" cy="215444"/>
          </a:xfrm>
        </p:grpSpPr>
        <p:grpSp>
          <p:nvGrpSpPr>
            <p:cNvPr id="5" name="Agrupar 4">
              <a:extLst>
                <a:ext uri="{FF2B5EF4-FFF2-40B4-BE49-F238E27FC236}">
                  <a16:creationId xmlns:a16="http://schemas.microsoft.com/office/drawing/2014/main" id="{6784C6C1-1C29-D58E-683C-D191625FDD74}"/>
                </a:ext>
              </a:extLst>
            </p:cNvPr>
            <p:cNvGrpSpPr/>
            <p:nvPr/>
          </p:nvGrpSpPr>
          <p:grpSpPr>
            <a:xfrm>
              <a:off x="383722" y="6203329"/>
              <a:ext cx="3285332" cy="215444"/>
              <a:chOff x="383722" y="6203329"/>
              <a:chExt cx="3285332" cy="215444"/>
            </a:xfrm>
          </p:grpSpPr>
          <p:sp>
            <p:nvSpPr>
              <p:cNvPr id="7" name="Elipse 6">
                <a:extLst>
                  <a:ext uri="{FF2B5EF4-FFF2-40B4-BE49-F238E27FC236}">
                    <a16:creationId xmlns:a16="http://schemas.microsoft.com/office/drawing/2014/main" id="{3A3F0724-EAC9-4C68-90C4-A37B2EA174AE}"/>
                  </a:ext>
                </a:extLst>
              </p:cNvPr>
              <p:cNvSpPr/>
              <p:nvPr/>
            </p:nvSpPr>
            <p:spPr>
              <a:xfrm>
                <a:off x="383722" y="6267277"/>
                <a:ext cx="90040" cy="90040"/>
              </a:xfrm>
              <a:prstGeom prst="ellipse">
                <a:avLst/>
              </a:prstGeom>
              <a:noFill/>
              <a:ln>
                <a:solidFill>
                  <a:srgbClr val="4D4D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96C6E93A-E659-4C17-895D-D0A0AA45E2D8}"/>
                  </a:ext>
                </a:extLst>
              </p:cNvPr>
              <p:cNvSpPr txBox="1"/>
              <p:nvPr/>
            </p:nvSpPr>
            <p:spPr>
              <a:xfrm>
                <a:off x="544854" y="6203329"/>
                <a:ext cx="3124200" cy="215444"/>
              </a:xfrm>
              <a:prstGeom prst="rect">
                <a:avLst/>
              </a:prstGeom>
              <a:noFill/>
            </p:spPr>
            <p:txBody>
              <a:bodyPr wrap="square" rtlCol="0">
                <a:spAutoFit/>
              </a:bodyPr>
              <a:lstStyle/>
              <a:p>
                <a:r>
                  <a:rPr lang="pt-BR" sz="8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Vou me aposentar, e agora? </a:t>
                </a:r>
                <a:endParaRPr lang="pt-BR" sz="800" dirty="0">
                  <a:solidFill>
                    <a:schemeClr val="bg2">
                      <a:lumMod val="50000"/>
                    </a:schemeClr>
                  </a:solidFill>
                  <a:latin typeface="Syncopate bold" panose="02060507000000020003" pitchFamily="18" charset="0"/>
                  <a:ea typeface="Open Sans Extrabold" panose="020B0906030804020204" pitchFamily="34" charset="0"/>
                  <a:cs typeface="Open Sans Extrabold" panose="020B0906030804020204" pitchFamily="34" charset="0"/>
                </a:endParaRPr>
              </a:p>
            </p:txBody>
          </p:sp>
        </p:grpSp>
        <p:pic>
          <p:nvPicPr>
            <p:cNvPr id="6" name="Imagem 5" descr="Ícone&#10;&#10;Descrição gerada automaticamente">
              <a:extLst>
                <a:ext uri="{FF2B5EF4-FFF2-40B4-BE49-F238E27FC236}">
                  <a16:creationId xmlns:a16="http://schemas.microsoft.com/office/drawing/2014/main" id="{4921C784-F706-419C-F2A5-8C5606B725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4415" y="6224559"/>
              <a:ext cx="1115871" cy="194214"/>
            </a:xfrm>
            <a:prstGeom prst="rect">
              <a:avLst/>
            </a:prstGeom>
          </p:spPr>
        </p:pic>
      </p:grpSp>
      <p:pic>
        <p:nvPicPr>
          <p:cNvPr id="8" name="Imagem 7" descr="Interface gráfica do usuário, Texto&#10;&#10;Descrição gerada automaticamente">
            <a:extLst>
              <a:ext uri="{FF2B5EF4-FFF2-40B4-BE49-F238E27FC236}">
                <a16:creationId xmlns:a16="http://schemas.microsoft.com/office/drawing/2014/main" id="{0B1463BC-B287-BDBA-C224-6C48E636A070}"/>
              </a:ext>
            </a:extLst>
          </p:cNvPr>
          <p:cNvPicPr>
            <a:picLocks noChangeAspect="1"/>
          </p:cNvPicPr>
          <p:nvPr/>
        </p:nvPicPr>
        <p:blipFill rotWithShape="1">
          <a:blip r:embed="rId4">
            <a:extLst>
              <a:ext uri="{28A0092B-C50C-407E-A947-70E740481C1C}">
                <a14:useLocalDpi xmlns:a14="http://schemas.microsoft.com/office/drawing/2010/main" val="0"/>
              </a:ext>
            </a:extLst>
          </a:blip>
          <a:srcRect l="25112" t="87154" r="51304" b="6163"/>
          <a:stretch/>
        </p:blipFill>
        <p:spPr>
          <a:xfrm>
            <a:off x="9196872" y="6376415"/>
            <a:ext cx="1496539" cy="414670"/>
          </a:xfrm>
          <a:prstGeom prst="rect">
            <a:avLst/>
          </a:prstGeom>
        </p:spPr>
      </p:pic>
      <p:sp>
        <p:nvSpPr>
          <p:cNvPr id="17" name="AutoShape 6" descr="Quem foi Roberto Marinho? Conheça fundador da Rede Globo - tudoe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8" name="AutoShape 8" descr="Quem foi Roberto Marinho? Conheça fundador da Rede Globo - tudoe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9" name="AutoShape 10" descr="Quem foi Roberto Marinho? Conheça fundador da Rede Globo - tudoe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0" name="AutoShape 12" descr="Quem foi Roberto Marinho? Conheça fundador da Rede Globo - tudoep"/>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1" name="AutoShape 14" descr="Quem foi Roberto Marinho? Conheça fundador da Rede Globo - tudoep"/>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3" name="AutoShape 16" descr="Quem foi Roberto Marinho? Conheça fundador da Rede Globo - tudoep"/>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6146" name="Picture 2" descr="https://ojcoaching.com.br/wp-content/uploads/2020/05/1-1-e1590602848290-979x1024.jpg"/>
          <p:cNvPicPr>
            <a:picLocks noChangeAspect="1" noChangeArrowheads="1"/>
          </p:cNvPicPr>
          <p:nvPr/>
        </p:nvPicPr>
        <p:blipFill rotWithShape="1">
          <a:blip r:embed="rId5">
            <a:extLst>
              <a:ext uri="{28A0092B-C50C-407E-A947-70E740481C1C}">
                <a14:useLocalDpi xmlns:a14="http://schemas.microsoft.com/office/drawing/2010/main" val="0"/>
              </a:ext>
            </a:extLst>
          </a:blip>
          <a:srcRect l="9071" t="16042" r="9298" b="5698"/>
          <a:stretch/>
        </p:blipFill>
        <p:spPr bwMode="auto">
          <a:xfrm>
            <a:off x="6397573" y="465152"/>
            <a:ext cx="5598598" cy="5611622"/>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1659141" y="1783290"/>
            <a:ext cx="4017818" cy="4293483"/>
          </a:xfrm>
          <a:prstGeom prst="rect">
            <a:avLst/>
          </a:prstGeom>
          <a:noFill/>
        </p:spPr>
        <p:txBody>
          <a:bodyPr wrap="square" rtlCol="0">
            <a:spAutoFit/>
          </a:bodyPr>
          <a:lstStyle/>
          <a:p>
            <a:r>
              <a:rPr lang="pt-BR" sz="2100" b="1" dirty="0">
                <a:solidFill>
                  <a:srgbClr val="FF0000"/>
                </a:solidFill>
              </a:rPr>
              <a:t>Criatividade, hobbies e diversão:</a:t>
            </a:r>
            <a:r>
              <a:rPr lang="pt-BR" sz="2100" dirty="0">
                <a:solidFill>
                  <a:srgbClr val="FF0000"/>
                </a:solidFill>
              </a:rPr>
              <a:t>  </a:t>
            </a:r>
          </a:p>
          <a:p>
            <a:r>
              <a:rPr lang="pt-BR" sz="2100" b="1" dirty="0">
                <a:solidFill>
                  <a:srgbClr val="FF0000"/>
                </a:solidFill>
              </a:rPr>
              <a:t>Plenitude e felicidade: </a:t>
            </a:r>
          </a:p>
          <a:p>
            <a:r>
              <a:rPr lang="pt-BR" sz="2100" b="1" dirty="0">
                <a:solidFill>
                  <a:srgbClr val="FF0000"/>
                </a:solidFill>
              </a:rPr>
              <a:t>Espiritualidade:</a:t>
            </a:r>
            <a:endParaRPr lang="pt-BR" sz="2100" dirty="0">
              <a:solidFill>
                <a:srgbClr val="FF0000"/>
              </a:solidFill>
            </a:endParaRPr>
          </a:p>
          <a:p>
            <a:r>
              <a:rPr lang="pt-BR" sz="2100" b="1" dirty="0">
                <a:solidFill>
                  <a:schemeClr val="accent5"/>
                </a:solidFill>
              </a:rPr>
              <a:t>Saúde e disposição:</a:t>
            </a:r>
            <a:endParaRPr lang="pt-BR" sz="2100" dirty="0">
              <a:solidFill>
                <a:schemeClr val="accent5"/>
              </a:solidFill>
            </a:endParaRPr>
          </a:p>
          <a:p>
            <a:r>
              <a:rPr lang="pt-BR" sz="2100" b="1" dirty="0">
                <a:solidFill>
                  <a:schemeClr val="accent5"/>
                </a:solidFill>
              </a:rPr>
              <a:t>Desenvolvimento intelectual:</a:t>
            </a:r>
          </a:p>
          <a:p>
            <a:r>
              <a:rPr lang="pt-BR" sz="2100" b="1" dirty="0" err="1">
                <a:solidFill>
                  <a:schemeClr val="accent5"/>
                </a:solidFill>
              </a:rPr>
              <a:t>Equilibrio</a:t>
            </a:r>
            <a:r>
              <a:rPr lang="pt-BR" sz="2100" b="1" dirty="0">
                <a:solidFill>
                  <a:schemeClr val="accent5"/>
                </a:solidFill>
              </a:rPr>
              <a:t> Emocional:</a:t>
            </a:r>
          </a:p>
          <a:p>
            <a:r>
              <a:rPr lang="pt-BR" sz="2100" b="1" dirty="0">
                <a:solidFill>
                  <a:srgbClr val="00B050"/>
                </a:solidFill>
              </a:rPr>
              <a:t>Realização e propósito:</a:t>
            </a:r>
          </a:p>
          <a:p>
            <a:r>
              <a:rPr lang="pt-BR" sz="2100" b="1" dirty="0">
                <a:solidFill>
                  <a:srgbClr val="00B050"/>
                </a:solidFill>
              </a:rPr>
              <a:t>Recursos Financeiros:</a:t>
            </a:r>
          </a:p>
          <a:p>
            <a:r>
              <a:rPr lang="pt-BR" sz="2100" b="1" dirty="0">
                <a:solidFill>
                  <a:srgbClr val="00B050"/>
                </a:solidFill>
              </a:rPr>
              <a:t>Contribuição Social:</a:t>
            </a:r>
          </a:p>
          <a:p>
            <a:r>
              <a:rPr lang="pt-BR" sz="2100" b="1" dirty="0"/>
              <a:t>Família:</a:t>
            </a:r>
          </a:p>
          <a:p>
            <a:r>
              <a:rPr lang="pt-BR" sz="2100" b="1" dirty="0"/>
              <a:t>Desenvolvimento amoroso:</a:t>
            </a:r>
          </a:p>
          <a:p>
            <a:r>
              <a:rPr lang="pt-BR" sz="2100" b="1" dirty="0"/>
              <a:t>Vida Social:</a:t>
            </a:r>
          </a:p>
          <a:p>
            <a:endParaRPr lang="pt-BR" sz="2100" b="1" dirty="0"/>
          </a:p>
        </p:txBody>
      </p:sp>
    </p:spTree>
    <p:extLst>
      <p:ext uri="{BB962C8B-B14F-4D97-AF65-F5344CB8AC3E}">
        <p14:creationId xmlns:p14="http://schemas.microsoft.com/office/powerpoint/2010/main" val="4275671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111B5294-28FF-4617-8A15-A1823E16E30E}"/>
              </a:ext>
            </a:extLst>
          </p:cNvPr>
          <p:cNvSpPr/>
          <p:nvPr/>
        </p:nvSpPr>
        <p:spPr>
          <a:xfrm rot="651945">
            <a:off x="-2426103" y="-206883"/>
            <a:ext cx="9045677" cy="7514944"/>
          </a:xfrm>
          <a:prstGeom prst="roundRect">
            <a:avLst/>
          </a:prstGeom>
          <a:solidFill>
            <a:srgbClr val="4D4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Cantos Arredondados 4">
            <a:extLst>
              <a:ext uri="{FF2B5EF4-FFF2-40B4-BE49-F238E27FC236}">
                <a16:creationId xmlns:a16="http://schemas.microsoft.com/office/drawing/2014/main" id="{8A134DC2-0CF0-434A-9115-D4ABA4582CAF}"/>
              </a:ext>
            </a:extLst>
          </p:cNvPr>
          <p:cNvSpPr/>
          <p:nvPr/>
        </p:nvSpPr>
        <p:spPr>
          <a:xfrm rot="1970186">
            <a:off x="-2935576" y="-743813"/>
            <a:ext cx="9045677" cy="6858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6" name="Agrupar 5">
            <a:extLst>
              <a:ext uri="{FF2B5EF4-FFF2-40B4-BE49-F238E27FC236}">
                <a16:creationId xmlns:a16="http://schemas.microsoft.com/office/drawing/2014/main" id="{EE9E27D4-D375-458E-BD68-CB6AB0C020D5}"/>
              </a:ext>
            </a:extLst>
          </p:cNvPr>
          <p:cNvGrpSpPr/>
          <p:nvPr/>
        </p:nvGrpSpPr>
        <p:grpSpPr>
          <a:xfrm>
            <a:off x="2284036" y="3746670"/>
            <a:ext cx="3175994" cy="955416"/>
            <a:chOff x="7316225" y="2548620"/>
            <a:chExt cx="3872883" cy="1165056"/>
          </a:xfrm>
        </p:grpSpPr>
        <p:grpSp>
          <p:nvGrpSpPr>
            <p:cNvPr id="7" name="Agrupar 6">
              <a:extLst>
                <a:ext uri="{FF2B5EF4-FFF2-40B4-BE49-F238E27FC236}">
                  <a16:creationId xmlns:a16="http://schemas.microsoft.com/office/drawing/2014/main" id="{75A67A00-891C-4EB1-BFD2-EE2CCA9ABAA3}"/>
                </a:ext>
              </a:extLst>
            </p:cNvPr>
            <p:cNvGrpSpPr/>
            <p:nvPr/>
          </p:nvGrpSpPr>
          <p:grpSpPr>
            <a:xfrm>
              <a:off x="7316225" y="2548620"/>
              <a:ext cx="3872883" cy="496371"/>
              <a:chOff x="7316225" y="2548620"/>
              <a:chExt cx="3872883" cy="496371"/>
            </a:xfrm>
          </p:grpSpPr>
          <p:pic>
            <p:nvPicPr>
              <p:cNvPr id="11" name="Gráfico 10">
                <a:hlinkClick r:id="rId2"/>
                <a:extLst>
                  <a:ext uri="{FF2B5EF4-FFF2-40B4-BE49-F238E27FC236}">
                    <a16:creationId xmlns:a16="http://schemas.microsoft.com/office/drawing/2014/main" id="{F6DB8C17-CE8D-451F-86BD-F4BBE26304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16225" y="2557496"/>
                <a:ext cx="487495" cy="487495"/>
              </a:xfrm>
              <a:prstGeom prst="rect">
                <a:avLst/>
              </a:prstGeom>
            </p:spPr>
          </p:pic>
          <p:pic>
            <p:nvPicPr>
              <p:cNvPr id="13" name="Gráfico 12">
                <a:hlinkClick r:id="rId5"/>
                <a:extLst>
                  <a:ext uri="{FF2B5EF4-FFF2-40B4-BE49-F238E27FC236}">
                    <a16:creationId xmlns:a16="http://schemas.microsoft.com/office/drawing/2014/main" id="{766D556A-AF25-4CCC-BFBA-C25ACDF9D40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35093" y="2548620"/>
                <a:ext cx="487495" cy="487495"/>
              </a:xfrm>
              <a:prstGeom prst="rect">
                <a:avLst/>
              </a:prstGeom>
            </p:spPr>
          </p:pic>
          <p:sp>
            <p:nvSpPr>
              <p:cNvPr id="14" name="Retângulo 13">
                <a:extLst>
                  <a:ext uri="{FF2B5EF4-FFF2-40B4-BE49-F238E27FC236}">
                    <a16:creationId xmlns:a16="http://schemas.microsoft.com/office/drawing/2014/main" id="{84D70736-E82B-4DAB-8543-8FE07BB65398}"/>
                  </a:ext>
                </a:extLst>
              </p:cNvPr>
              <p:cNvSpPr/>
              <p:nvPr/>
            </p:nvSpPr>
            <p:spPr>
              <a:xfrm>
                <a:off x="8596931" y="2550442"/>
                <a:ext cx="2592177" cy="494549"/>
              </a:xfrm>
              <a:prstGeom prst="rect">
                <a:avLst/>
              </a:prstGeom>
            </p:spPr>
            <p:txBody>
              <a:bodyPr wrap="square">
                <a:spAutoFit/>
              </a:bodyPr>
              <a:lstStyle/>
              <a:p>
                <a:pPr algn="just">
                  <a:lnSpc>
                    <a:spcPct val="107000"/>
                  </a:lnSpc>
                  <a:spcAft>
                    <a:spcPts val="800"/>
                  </a:spcAft>
                </a:pPr>
                <a:r>
                  <a:rPr lang="pt-BR" sz="2000" err="1">
                    <a:solidFill>
                      <a:schemeClr val="bg1"/>
                    </a:solidFill>
                    <a:latin typeface="Open Sans" panose="020B0606030504020204" pitchFamily="34" charset="0"/>
                    <a:ea typeface="Open Sans" panose="020B0606030504020204" pitchFamily="34" charset="0"/>
                    <a:cs typeface="Open Sans" panose="020B0606030504020204" pitchFamily="34" charset="0"/>
                  </a:rPr>
                  <a:t>lemaconsultoria</a:t>
                </a:r>
                <a:endParaRPr lang="pt-BR" sz="2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 name="Agrupar 7">
              <a:extLst>
                <a:ext uri="{FF2B5EF4-FFF2-40B4-BE49-F238E27FC236}">
                  <a16:creationId xmlns:a16="http://schemas.microsoft.com/office/drawing/2014/main" id="{838A0835-EECD-46D4-8812-BF6B38B65ACF}"/>
                </a:ext>
              </a:extLst>
            </p:cNvPr>
            <p:cNvGrpSpPr/>
            <p:nvPr/>
          </p:nvGrpSpPr>
          <p:grpSpPr>
            <a:xfrm>
              <a:off x="7935093" y="3217305"/>
              <a:ext cx="3254015" cy="496371"/>
              <a:chOff x="7935093" y="3286129"/>
              <a:chExt cx="3254015" cy="496371"/>
            </a:xfrm>
          </p:grpSpPr>
          <p:pic>
            <p:nvPicPr>
              <p:cNvPr id="9" name="Gráfico 8">
                <a:extLst>
                  <a:ext uri="{FF2B5EF4-FFF2-40B4-BE49-F238E27FC236}">
                    <a16:creationId xmlns:a16="http://schemas.microsoft.com/office/drawing/2014/main" id="{09423050-E83B-40F0-BB90-92A5432CBB0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35093" y="3286129"/>
                <a:ext cx="487495" cy="487495"/>
              </a:xfrm>
              <a:prstGeom prst="rect">
                <a:avLst/>
              </a:prstGeom>
            </p:spPr>
          </p:pic>
          <p:sp>
            <p:nvSpPr>
              <p:cNvPr id="10" name="Retângulo 9">
                <a:extLst>
                  <a:ext uri="{FF2B5EF4-FFF2-40B4-BE49-F238E27FC236}">
                    <a16:creationId xmlns:a16="http://schemas.microsoft.com/office/drawing/2014/main" id="{1BC20D6E-E481-4709-8B80-435E58327B6F}"/>
                  </a:ext>
                </a:extLst>
              </p:cNvPr>
              <p:cNvSpPr/>
              <p:nvPr/>
            </p:nvSpPr>
            <p:spPr>
              <a:xfrm>
                <a:off x="8596931" y="3287951"/>
                <a:ext cx="2592177" cy="494549"/>
              </a:xfrm>
              <a:prstGeom prst="rect">
                <a:avLst/>
              </a:prstGeom>
            </p:spPr>
            <p:txBody>
              <a:bodyPr wrap="square">
                <a:spAutoFit/>
              </a:bodyPr>
              <a:lstStyle/>
              <a:p>
                <a:pPr algn="just">
                  <a:lnSpc>
                    <a:spcPct val="107000"/>
                  </a:lnSpc>
                  <a:spcAft>
                    <a:spcPts val="800"/>
                  </a:spcAft>
                </a:pPr>
                <a:r>
                  <a:rPr lang="pt-BR" sz="2000">
                    <a:solidFill>
                      <a:schemeClr val="bg1"/>
                    </a:solidFill>
                    <a:latin typeface="Open Sans" panose="020B0606030504020204" pitchFamily="34" charset="0"/>
                    <a:ea typeface="Open Sans" panose="020B0606030504020204" pitchFamily="34" charset="0"/>
                    <a:cs typeface="Open Sans" panose="020B0606030504020204" pitchFamily="34" charset="0"/>
                  </a:rPr>
                  <a:t>85 99868.3664</a:t>
                </a:r>
              </a:p>
            </p:txBody>
          </p:sp>
        </p:grpSp>
      </p:grpSp>
      <p:pic>
        <p:nvPicPr>
          <p:cNvPr id="17" name="Imagem 16" descr="Logotipo&#10;&#10;Descrição gerada automaticamente">
            <a:extLst>
              <a:ext uri="{FF2B5EF4-FFF2-40B4-BE49-F238E27FC236}">
                <a16:creationId xmlns:a16="http://schemas.microsoft.com/office/drawing/2014/main" id="{BFB626D4-4936-452B-9920-06CCD195CA4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05723" y="1959125"/>
            <a:ext cx="4152718" cy="2335904"/>
          </a:xfrm>
          <a:prstGeom prst="rect">
            <a:avLst/>
          </a:prstGeom>
        </p:spPr>
      </p:pic>
      <p:sp>
        <p:nvSpPr>
          <p:cNvPr id="3" name="Título 1">
            <a:extLst>
              <a:ext uri="{FF2B5EF4-FFF2-40B4-BE49-F238E27FC236}">
                <a16:creationId xmlns:a16="http://schemas.microsoft.com/office/drawing/2014/main" id="{910CA810-A7DA-3FC1-0CF0-B857E8E11228}"/>
              </a:ext>
            </a:extLst>
          </p:cNvPr>
          <p:cNvSpPr txBox="1">
            <a:spLocks/>
          </p:cNvSpPr>
          <p:nvPr/>
        </p:nvSpPr>
        <p:spPr>
          <a:xfrm>
            <a:off x="3334291" y="3484398"/>
            <a:ext cx="2524345" cy="690592"/>
          </a:xfrm>
          <a:prstGeom prst="rect">
            <a:avLst/>
          </a:prstGeom>
          <a:solidFill>
            <a:srgbClr val="4D4DEE"/>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buClr>
                <a:srgbClr val="4D4DEE"/>
              </a:buClr>
              <a:buFont typeface="Courier New" panose="02070309020205020404" pitchFamily="49" charset="0"/>
              <a:buChar char="o"/>
            </a:pPr>
            <a:endParaRPr lang="pt-BR" sz="2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just">
              <a:buClr>
                <a:srgbClr val="4D4DEE"/>
              </a:buClr>
            </a:pPr>
            <a:r>
              <a:rPr lang="pt-BR" sz="2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lemaeducacao</a:t>
            </a:r>
            <a:endParaRPr lang="pt-BR" sz="2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0797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4D4DEE"/>
        </a:solidFill>
        <a:effectLst/>
      </p:bgPr>
    </p:bg>
    <p:spTree>
      <p:nvGrpSpPr>
        <p:cNvPr id="1" name=""/>
        <p:cNvGrpSpPr/>
        <p:nvPr/>
      </p:nvGrpSpPr>
      <p:grpSpPr>
        <a:xfrm>
          <a:off x="0" y="0"/>
          <a:ext cx="0" cy="0"/>
          <a:chOff x="0" y="0"/>
          <a:chExt cx="0" cy="0"/>
        </a:xfrm>
      </p:grpSpPr>
      <p:pic>
        <p:nvPicPr>
          <p:cNvPr id="17" name="Imagem 16" descr="Logotipo&#10;&#10;Descrição gerada automaticamente">
            <a:extLst>
              <a:ext uri="{FF2B5EF4-FFF2-40B4-BE49-F238E27FC236}">
                <a16:creationId xmlns:a16="http://schemas.microsoft.com/office/drawing/2014/main" id="{BFB626D4-4936-452B-9920-06CCD195CA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1328" y="2059497"/>
            <a:ext cx="4869345" cy="2739007"/>
          </a:xfrm>
          <a:prstGeom prst="rect">
            <a:avLst/>
          </a:prstGeom>
        </p:spPr>
      </p:pic>
    </p:spTree>
    <p:extLst>
      <p:ext uri="{BB962C8B-B14F-4D97-AF65-F5344CB8AC3E}">
        <p14:creationId xmlns:p14="http://schemas.microsoft.com/office/powerpoint/2010/main" val="290977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D4DEE"/>
        </a:solidFill>
        <a:effectLst/>
      </p:bgPr>
    </p:bg>
    <p:spTree>
      <p:nvGrpSpPr>
        <p:cNvPr id="1" name=""/>
        <p:cNvGrpSpPr/>
        <p:nvPr/>
      </p:nvGrpSpPr>
      <p:grpSpPr>
        <a:xfrm>
          <a:off x="0" y="0"/>
          <a:ext cx="0" cy="0"/>
          <a:chOff x="0" y="0"/>
          <a:chExt cx="0" cy="0"/>
        </a:xfrm>
      </p:grpSpPr>
      <p:grpSp>
        <p:nvGrpSpPr>
          <p:cNvPr id="6" name="Agrupar 5">
            <a:extLst>
              <a:ext uri="{FF2B5EF4-FFF2-40B4-BE49-F238E27FC236}">
                <a16:creationId xmlns:a16="http://schemas.microsoft.com/office/drawing/2014/main" id="{EE9E27D4-D375-458E-BD68-CB6AB0C020D5}"/>
              </a:ext>
            </a:extLst>
          </p:cNvPr>
          <p:cNvGrpSpPr/>
          <p:nvPr/>
        </p:nvGrpSpPr>
        <p:grpSpPr>
          <a:xfrm>
            <a:off x="4239047" y="4124695"/>
            <a:ext cx="3139746" cy="955416"/>
            <a:chOff x="7360426" y="2548620"/>
            <a:chExt cx="3828682" cy="1165056"/>
          </a:xfrm>
        </p:grpSpPr>
        <p:grpSp>
          <p:nvGrpSpPr>
            <p:cNvPr id="7" name="Agrupar 6">
              <a:extLst>
                <a:ext uri="{FF2B5EF4-FFF2-40B4-BE49-F238E27FC236}">
                  <a16:creationId xmlns:a16="http://schemas.microsoft.com/office/drawing/2014/main" id="{75A67A00-891C-4EB1-BFD2-EE2CCA9ABAA3}"/>
                </a:ext>
              </a:extLst>
            </p:cNvPr>
            <p:cNvGrpSpPr/>
            <p:nvPr/>
          </p:nvGrpSpPr>
          <p:grpSpPr>
            <a:xfrm>
              <a:off x="7360426" y="2548620"/>
              <a:ext cx="3828682" cy="496371"/>
              <a:chOff x="7360426" y="2548620"/>
              <a:chExt cx="3828682" cy="496371"/>
            </a:xfrm>
          </p:grpSpPr>
          <p:pic>
            <p:nvPicPr>
              <p:cNvPr id="11" name="Gráfico 10">
                <a:hlinkClick r:id="rId3"/>
                <a:extLst>
                  <a:ext uri="{FF2B5EF4-FFF2-40B4-BE49-F238E27FC236}">
                    <a16:creationId xmlns:a16="http://schemas.microsoft.com/office/drawing/2014/main" id="{F6DB8C17-CE8D-451F-86BD-F4BBE26304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60426" y="2548620"/>
                <a:ext cx="487495" cy="487495"/>
              </a:xfrm>
              <a:prstGeom prst="rect">
                <a:avLst/>
              </a:prstGeom>
            </p:spPr>
          </p:pic>
          <p:pic>
            <p:nvPicPr>
              <p:cNvPr id="13" name="Gráfico 12">
                <a:hlinkClick r:id="rId6"/>
                <a:extLst>
                  <a:ext uri="{FF2B5EF4-FFF2-40B4-BE49-F238E27FC236}">
                    <a16:creationId xmlns:a16="http://schemas.microsoft.com/office/drawing/2014/main" id="{766D556A-AF25-4CCC-BFBA-C25ACDF9D40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35093" y="2548620"/>
                <a:ext cx="487495" cy="487495"/>
              </a:xfrm>
              <a:prstGeom prst="rect">
                <a:avLst/>
              </a:prstGeom>
            </p:spPr>
          </p:pic>
          <p:sp>
            <p:nvSpPr>
              <p:cNvPr id="14" name="Retângulo 13">
                <a:extLst>
                  <a:ext uri="{FF2B5EF4-FFF2-40B4-BE49-F238E27FC236}">
                    <a16:creationId xmlns:a16="http://schemas.microsoft.com/office/drawing/2014/main" id="{84D70736-E82B-4DAB-8543-8FE07BB65398}"/>
                  </a:ext>
                </a:extLst>
              </p:cNvPr>
              <p:cNvSpPr/>
              <p:nvPr/>
            </p:nvSpPr>
            <p:spPr>
              <a:xfrm>
                <a:off x="8596931" y="2550442"/>
                <a:ext cx="2592177" cy="494549"/>
              </a:xfrm>
              <a:prstGeom prst="rect">
                <a:avLst/>
              </a:prstGeom>
            </p:spPr>
            <p:txBody>
              <a:bodyPr wrap="square">
                <a:spAutoFit/>
              </a:bodyPr>
              <a:lstStyle/>
              <a:p>
                <a:pPr algn="just">
                  <a:lnSpc>
                    <a:spcPct val="107000"/>
                  </a:lnSpc>
                  <a:spcAft>
                    <a:spcPts val="800"/>
                  </a:spcAft>
                </a:pPr>
                <a:r>
                  <a:rPr lang="pt-BR" sz="2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lemaconsultoria</a:t>
                </a:r>
                <a:endParaRPr lang="pt-BR"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 name="Agrupar 7">
              <a:extLst>
                <a:ext uri="{FF2B5EF4-FFF2-40B4-BE49-F238E27FC236}">
                  <a16:creationId xmlns:a16="http://schemas.microsoft.com/office/drawing/2014/main" id="{838A0835-EECD-46D4-8812-BF6B38B65ACF}"/>
                </a:ext>
              </a:extLst>
            </p:cNvPr>
            <p:cNvGrpSpPr/>
            <p:nvPr/>
          </p:nvGrpSpPr>
          <p:grpSpPr>
            <a:xfrm>
              <a:off x="7935093" y="3217305"/>
              <a:ext cx="3254015" cy="496371"/>
              <a:chOff x="7935093" y="3286129"/>
              <a:chExt cx="3254015" cy="496371"/>
            </a:xfrm>
          </p:grpSpPr>
          <p:pic>
            <p:nvPicPr>
              <p:cNvPr id="9" name="Gráfico 8">
                <a:extLst>
                  <a:ext uri="{FF2B5EF4-FFF2-40B4-BE49-F238E27FC236}">
                    <a16:creationId xmlns:a16="http://schemas.microsoft.com/office/drawing/2014/main" id="{09423050-E83B-40F0-BB90-92A5432CBB0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35093" y="3286129"/>
                <a:ext cx="487495" cy="487495"/>
              </a:xfrm>
              <a:prstGeom prst="rect">
                <a:avLst/>
              </a:prstGeom>
            </p:spPr>
          </p:pic>
          <p:sp>
            <p:nvSpPr>
              <p:cNvPr id="10" name="Retângulo 9">
                <a:extLst>
                  <a:ext uri="{FF2B5EF4-FFF2-40B4-BE49-F238E27FC236}">
                    <a16:creationId xmlns:a16="http://schemas.microsoft.com/office/drawing/2014/main" id="{1BC20D6E-E481-4709-8B80-435E58327B6F}"/>
                  </a:ext>
                </a:extLst>
              </p:cNvPr>
              <p:cNvSpPr/>
              <p:nvPr/>
            </p:nvSpPr>
            <p:spPr>
              <a:xfrm>
                <a:off x="8596931" y="3287951"/>
                <a:ext cx="2592177" cy="494549"/>
              </a:xfrm>
              <a:prstGeom prst="rect">
                <a:avLst/>
              </a:prstGeom>
            </p:spPr>
            <p:txBody>
              <a:bodyPr wrap="square">
                <a:spAutoFit/>
              </a:bodyPr>
              <a:lstStyle/>
              <a:p>
                <a:pPr algn="just">
                  <a:lnSpc>
                    <a:spcPct val="107000"/>
                  </a:lnSpc>
                  <a:spcAft>
                    <a:spcPts val="800"/>
                  </a:spcAft>
                </a:pPr>
                <a:r>
                  <a:rPr lang="pt-BR"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85 99868.3664</a:t>
                </a:r>
              </a:p>
            </p:txBody>
          </p:sp>
        </p:grpSp>
      </p:grpSp>
      <p:pic>
        <p:nvPicPr>
          <p:cNvPr id="20" name="Imagem 19" descr="Logotipo&#10;&#10;Descrição gerada automaticamente">
            <a:extLst>
              <a:ext uri="{FF2B5EF4-FFF2-40B4-BE49-F238E27FC236}">
                <a16:creationId xmlns:a16="http://schemas.microsoft.com/office/drawing/2014/main" id="{E2F05629-47FF-836E-D30F-EFDF34DF272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25774" y="1983248"/>
            <a:ext cx="5140452" cy="2891504"/>
          </a:xfrm>
          <a:prstGeom prst="rect">
            <a:avLst/>
          </a:prstGeom>
        </p:spPr>
      </p:pic>
      <p:pic>
        <p:nvPicPr>
          <p:cNvPr id="3" name="Imagem 2" descr="Interface gráfica do usuário, Texto&#10;&#10;Descrição gerada automaticamente">
            <a:extLst>
              <a:ext uri="{FF2B5EF4-FFF2-40B4-BE49-F238E27FC236}">
                <a16:creationId xmlns:a16="http://schemas.microsoft.com/office/drawing/2014/main" id="{0377A7B2-8BFD-113E-5CCF-68711621CD40}"/>
              </a:ext>
            </a:extLst>
          </p:cNvPr>
          <p:cNvPicPr>
            <a:picLocks noChangeAspect="1"/>
          </p:cNvPicPr>
          <p:nvPr/>
        </p:nvPicPr>
        <p:blipFill rotWithShape="1">
          <a:blip r:embed="rId12">
            <a:extLst>
              <a:ext uri="{28A0092B-C50C-407E-A947-70E740481C1C}">
                <a14:useLocalDpi xmlns:a14="http://schemas.microsoft.com/office/drawing/2010/main" val="0"/>
              </a:ext>
            </a:extLst>
          </a:blip>
          <a:srcRect t="39834" b="18004"/>
          <a:stretch/>
        </p:blipFill>
        <p:spPr>
          <a:xfrm>
            <a:off x="18033" y="1147633"/>
            <a:ext cx="10859074" cy="4475683"/>
          </a:xfrm>
          <a:prstGeom prst="rect">
            <a:avLst/>
          </a:prstGeom>
        </p:spPr>
      </p:pic>
      <p:sp>
        <p:nvSpPr>
          <p:cNvPr id="4" name="Retângulo 3">
            <a:extLst>
              <a:ext uri="{FF2B5EF4-FFF2-40B4-BE49-F238E27FC236}">
                <a16:creationId xmlns:a16="http://schemas.microsoft.com/office/drawing/2014/main" id="{212FBB05-E58D-B20A-C6E3-A217F527D9DF}"/>
              </a:ext>
            </a:extLst>
          </p:cNvPr>
          <p:cNvSpPr/>
          <p:nvPr/>
        </p:nvSpPr>
        <p:spPr>
          <a:xfrm>
            <a:off x="4869712" y="542260"/>
            <a:ext cx="5140452" cy="1641189"/>
          </a:xfrm>
          <a:prstGeom prst="rect">
            <a:avLst/>
          </a:prstGeom>
          <a:solidFill>
            <a:srgbClr val="4D4D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Imagem 11" descr="Interface gráfica do usuário, Texto&#10;&#10;Descrição gerada automaticamente">
            <a:extLst>
              <a:ext uri="{FF2B5EF4-FFF2-40B4-BE49-F238E27FC236}">
                <a16:creationId xmlns:a16="http://schemas.microsoft.com/office/drawing/2014/main" id="{BB33EEA3-50F1-29C7-82F5-EB0960743714}"/>
              </a:ext>
            </a:extLst>
          </p:cNvPr>
          <p:cNvPicPr>
            <a:picLocks noChangeAspect="1"/>
          </p:cNvPicPr>
          <p:nvPr/>
        </p:nvPicPr>
        <p:blipFill rotWithShape="1">
          <a:blip r:embed="rId12">
            <a:extLst>
              <a:ext uri="{28A0092B-C50C-407E-A947-70E740481C1C}">
                <a14:useLocalDpi xmlns:a14="http://schemas.microsoft.com/office/drawing/2010/main" val="0"/>
              </a:ext>
            </a:extLst>
          </a:blip>
          <a:srcRect l="7456" t="83682" r="7162" b="3601"/>
          <a:stretch/>
        </p:blipFill>
        <p:spPr>
          <a:xfrm>
            <a:off x="2509284" y="5406829"/>
            <a:ext cx="7198242" cy="1048077"/>
          </a:xfrm>
          <a:prstGeom prst="rect">
            <a:avLst/>
          </a:prstGeom>
        </p:spPr>
      </p:pic>
      <p:sp>
        <p:nvSpPr>
          <p:cNvPr id="5" name="Retângulo: Cantos Arredondados 4">
            <a:extLst>
              <a:ext uri="{FF2B5EF4-FFF2-40B4-BE49-F238E27FC236}">
                <a16:creationId xmlns:a16="http://schemas.microsoft.com/office/drawing/2014/main" id="{8A134DC2-0CF0-434A-9115-D4ABA4582CAF}"/>
              </a:ext>
            </a:extLst>
          </p:cNvPr>
          <p:cNvSpPr/>
          <p:nvPr/>
        </p:nvSpPr>
        <p:spPr>
          <a:xfrm rot="1970186">
            <a:off x="-1521863" y="-915508"/>
            <a:ext cx="10972859" cy="9387615"/>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574676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BB58F4B7-5294-4940-B082-17B75D10B743}"/>
              </a:ext>
            </a:extLst>
          </p:cNvPr>
          <p:cNvSpPr/>
          <p:nvPr/>
        </p:nvSpPr>
        <p:spPr>
          <a:xfrm rot="755294">
            <a:off x="-1038225" y="-316905"/>
            <a:ext cx="12363450" cy="8727596"/>
          </a:xfrm>
          <a:prstGeom prst="roundRect">
            <a:avLst/>
          </a:prstGeom>
          <a:solidFill>
            <a:srgbClr val="4D4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id="{654762F9-E48C-44E7-B58B-1CFAD74CF255}"/>
              </a:ext>
            </a:extLst>
          </p:cNvPr>
          <p:cNvSpPr>
            <a:spLocks noGrp="1"/>
          </p:cNvSpPr>
          <p:nvPr>
            <p:ph type="ctrTitle"/>
          </p:nvPr>
        </p:nvSpPr>
        <p:spPr>
          <a:xfrm>
            <a:off x="1069675" y="2645350"/>
            <a:ext cx="8896709" cy="1464886"/>
          </a:xfrm>
        </p:spPr>
        <p:txBody>
          <a:bodyPr>
            <a:normAutofit/>
          </a:bodyPr>
          <a:lstStyle/>
          <a:p>
            <a:pPr algn="l"/>
            <a:r>
              <a:rPr lang="pt-BR" sz="4800" dirty="0">
                <a:solidFill>
                  <a:schemeClr val="bg1"/>
                </a:solidFill>
                <a:latin typeface="Syncopate bold" panose="02060507000000020003" pitchFamily="18" charset="0"/>
              </a:rPr>
              <a:t>Palestra</a:t>
            </a:r>
            <a:br>
              <a:rPr lang="pt-BR" sz="4800" dirty="0">
                <a:solidFill>
                  <a:schemeClr val="bg1"/>
                </a:solidFill>
                <a:latin typeface="Syncopate bold" panose="02060507000000020003" pitchFamily="18" charset="0"/>
              </a:rPr>
            </a:br>
            <a:r>
              <a:rPr lang="pt-BR" sz="4800" dirty="0">
                <a:solidFill>
                  <a:schemeClr val="bg1"/>
                </a:solidFill>
                <a:latin typeface="Syncopate bold" panose="02060507000000020003" pitchFamily="18" charset="0"/>
              </a:rPr>
              <a:t>Pré-aposentadoria</a:t>
            </a:r>
          </a:p>
        </p:txBody>
      </p:sp>
      <p:sp>
        <p:nvSpPr>
          <p:cNvPr id="10" name="Retângulo: Cantos Arredondados 9">
            <a:extLst>
              <a:ext uri="{FF2B5EF4-FFF2-40B4-BE49-F238E27FC236}">
                <a16:creationId xmlns:a16="http://schemas.microsoft.com/office/drawing/2014/main" id="{32318A9B-5939-4FDF-9BB2-071F17FDBD13}"/>
              </a:ext>
            </a:extLst>
          </p:cNvPr>
          <p:cNvSpPr/>
          <p:nvPr/>
        </p:nvSpPr>
        <p:spPr>
          <a:xfrm rot="1383686">
            <a:off x="-1373312" y="-515467"/>
            <a:ext cx="12195422" cy="878182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5" name="Conector reto 4">
            <a:extLst>
              <a:ext uri="{FF2B5EF4-FFF2-40B4-BE49-F238E27FC236}">
                <a16:creationId xmlns:a16="http://schemas.microsoft.com/office/drawing/2014/main" id="{690CB6C3-507C-1519-F156-299D6AE215F1}"/>
              </a:ext>
            </a:extLst>
          </p:cNvPr>
          <p:cNvCxnSpPr/>
          <p:nvPr/>
        </p:nvCxnSpPr>
        <p:spPr>
          <a:xfrm>
            <a:off x="1069675" y="2708694"/>
            <a:ext cx="0" cy="133819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Imagem 3" descr="Interface gráfica do usuário, Texto&#10;&#10;Descrição gerada automaticamente">
            <a:extLst>
              <a:ext uri="{FF2B5EF4-FFF2-40B4-BE49-F238E27FC236}">
                <a16:creationId xmlns:a16="http://schemas.microsoft.com/office/drawing/2014/main" id="{4882E6C3-3BD9-8363-EA6D-6A8359E4CA8C}"/>
              </a:ext>
            </a:extLst>
          </p:cNvPr>
          <p:cNvPicPr>
            <a:picLocks noChangeAspect="1"/>
          </p:cNvPicPr>
          <p:nvPr/>
        </p:nvPicPr>
        <p:blipFill rotWithShape="1">
          <a:blip r:embed="rId2">
            <a:extLst>
              <a:ext uri="{28A0092B-C50C-407E-A947-70E740481C1C}">
                <a14:useLocalDpi xmlns:a14="http://schemas.microsoft.com/office/drawing/2010/main" val="0"/>
              </a:ext>
            </a:extLst>
          </a:blip>
          <a:srcRect l="7456" t="83682" r="7162" b="3601"/>
          <a:stretch/>
        </p:blipFill>
        <p:spPr>
          <a:xfrm>
            <a:off x="2509284" y="5406829"/>
            <a:ext cx="7198242" cy="1048077"/>
          </a:xfrm>
          <a:prstGeom prst="rect">
            <a:avLst/>
          </a:prstGeom>
        </p:spPr>
      </p:pic>
    </p:spTree>
    <p:extLst>
      <p:ext uri="{BB962C8B-B14F-4D97-AF65-F5344CB8AC3E}">
        <p14:creationId xmlns:p14="http://schemas.microsoft.com/office/powerpoint/2010/main" val="355393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p:tgtEl>
                                          <p:spTgt spid="2"/>
                                        </p:tgtEl>
                                        <p:attrNameLst>
                                          <p:attrName>ppt_x</p:attrName>
                                        </p:attrNameLst>
                                      </p:cBhvr>
                                      <p:tavLst>
                                        <p:tav tm="0">
                                          <p:val>
                                            <p:strVal val="#ppt_x-#ppt_w*1.125000"/>
                                          </p:val>
                                        </p:tav>
                                        <p:tav tm="100000">
                                          <p:val>
                                            <p:strVal val="#ppt_x"/>
                                          </p:val>
                                        </p:tav>
                                      </p:tavLst>
                                    </p:anim>
                                    <p:animEffect transition="in" filter="wipe(righ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Cantos Arredondados 10">
            <a:extLst>
              <a:ext uri="{FF2B5EF4-FFF2-40B4-BE49-F238E27FC236}">
                <a16:creationId xmlns:a16="http://schemas.microsoft.com/office/drawing/2014/main" id="{786F771C-425E-E487-8372-863156334021}"/>
              </a:ext>
            </a:extLst>
          </p:cNvPr>
          <p:cNvSpPr/>
          <p:nvPr/>
        </p:nvSpPr>
        <p:spPr>
          <a:xfrm>
            <a:off x="-514350" y="-381000"/>
            <a:ext cx="9454010" cy="2021850"/>
          </a:xfrm>
          <a:prstGeom prst="roundRect">
            <a:avLst/>
          </a:prstGeom>
          <a:solidFill>
            <a:srgbClr val="4D4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7647D5BB-7ACE-479C-9D41-7021D6F4CA6D}"/>
              </a:ext>
            </a:extLst>
          </p:cNvPr>
          <p:cNvSpPr txBox="1"/>
          <p:nvPr/>
        </p:nvSpPr>
        <p:spPr>
          <a:xfrm>
            <a:off x="267199" y="593849"/>
            <a:ext cx="5484194" cy="707886"/>
          </a:xfrm>
          <a:prstGeom prst="rect">
            <a:avLst/>
          </a:prstGeom>
          <a:noFill/>
        </p:spPr>
        <p:txBody>
          <a:bodyPr wrap="none" rtlCol="0">
            <a:spAutoFit/>
          </a:bodyPr>
          <a:lstStyle/>
          <a:p>
            <a:r>
              <a:rPr lang="pt-BR" sz="4000" dirty="0">
                <a:solidFill>
                  <a:schemeClr val="bg1"/>
                </a:solidFill>
                <a:effectLst/>
                <a:latin typeface="Open Sans Extrabold" panose="020B0906030804020204" pitchFamily="34" charset="0"/>
                <a:ea typeface="Open Sans Extrabold" panose="020B0906030804020204" pitchFamily="34" charset="0"/>
                <a:cs typeface="Open Sans Extrabold" panose="020B0906030804020204" pitchFamily="34" charset="0"/>
              </a:rPr>
              <a:t>SEGURIDADE SOCIAL</a:t>
            </a:r>
            <a:endParaRPr lang="pt-BR" sz="4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nvGrpSpPr>
          <p:cNvPr id="16" name="Agrupar 15">
            <a:extLst>
              <a:ext uri="{FF2B5EF4-FFF2-40B4-BE49-F238E27FC236}">
                <a16:creationId xmlns:a16="http://schemas.microsoft.com/office/drawing/2014/main" id="{91BC380C-FA65-00EE-28EB-0A5B838392C5}"/>
              </a:ext>
            </a:extLst>
          </p:cNvPr>
          <p:cNvGrpSpPr/>
          <p:nvPr/>
        </p:nvGrpSpPr>
        <p:grpSpPr>
          <a:xfrm>
            <a:off x="382718" y="6476028"/>
            <a:ext cx="11426564" cy="215444"/>
            <a:chOff x="383722" y="6203329"/>
            <a:chExt cx="11426564" cy="215444"/>
          </a:xfrm>
        </p:grpSpPr>
        <p:grpSp>
          <p:nvGrpSpPr>
            <p:cNvPr id="18" name="Agrupar 17">
              <a:extLst>
                <a:ext uri="{FF2B5EF4-FFF2-40B4-BE49-F238E27FC236}">
                  <a16:creationId xmlns:a16="http://schemas.microsoft.com/office/drawing/2014/main" id="{20B63B6C-7826-BBB2-67A7-0EA06DD0CB8D}"/>
                </a:ext>
              </a:extLst>
            </p:cNvPr>
            <p:cNvGrpSpPr/>
            <p:nvPr/>
          </p:nvGrpSpPr>
          <p:grpSpPr>
            <a:xfrm>
              <a:off x="383722" y="6203329"/>
              <a:ext cx="3285332" cy="215444"/>
              <a:chOff x="383722" y="6203329"/>
              <a:chExt cx="3285332" cy="215444"/>
            </a:xfrm>
          </p:grpSpPr>
          <p:sp>
            <p:nvSpPr>
              <p:cNvPr id="27" name="Elipse 26">
                <a:extLst>
                  <a:ext uri="{FF2B5EF4-FFF2-40B4-BE49-F238E27FC236}">
                    <a16:creationId xmlns:a16="http://schemas.microsoft.com/office/drawing/2014/main" id="{45747CBB-33F9-5B25-5CCD-17DB18BA1271}"/>
                  </a:ext>
                </a:extLst>
              </p:cNvPr>
              <p:cNvSpPr/>
              <p:nvPr/>
            </p:nvSpPr>
            <p:spPr>
              <a:xfrm>
                <a:off x="383722" y="6267277"/>
                <a:ext cx="90040" cy="90040"/>
              </a:xfrm>
              <a:prstGeom prst="ellipse">
                <a:avLst/>
              </a:prstGeom>
              <a:noFill/>
              <a:ln>
                <a:solidFill>
                  <a:srgbClr val="4D4D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CaixaDeTexto 27">
                <a:extLst>
                  <a:ext uri="{FF2B5EF4-FFF2-40B4-BE49-F238E27FC236}">
                    <a16:creationId xmlns:a16="http://schemas.microsoft.com/office/drawing/2014/main" id="{92FF31ED-6DF6-8218-87B9-9D1D0B21F32B}"/>
                  </a:ext>
                </a:extLst>
              </p:cNvPr>
              <p:cNvSpPr txBox="1"/>
              <p:nvPr/>
            </p:nvSpPr>
            <p:spPr>
              <a:xfrm>
                <a:off x="544854" y="6203329"/>
                <a:ext cx="3124200" cy="215444"/>
              </a:xfrm>
              <a:prstGeom prst="rect">
                <a:avLst/>
              </a:prstGeom>
              <a:noFill/>
            </p:spPr>
            <p:txBody>
              <a:bodyPr wrap="square" rtlCol="0">
                <a:spAutoFit/>
              </a:bodyPr>
              <a:lstStyle/>
              <a:p>
                <a:r>
                  <a:rPr lang="pt-BR" sz="8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Pré-aposentadoria</a:t>
                </a:r>
                <a:endParaRPr lang="pt-BR" sz="800" dirty="0">
                  <a:solidFill>
                    <a:schemeClr val="bg2">
                      <a:lumMod val="50000"/>
                    </a:schemeClr>
                  </a:solidFill>
                  <a:latin typeface="Syncopate bold" panose="02060507000000020003" pitchFamily="18" charset="0"/>
                  <a:ea typeface="Open Sans Extrabold" panose="020B0906030804020204" pitchFamily="34" charset="0"/>
                  <a:cs typeface="Open Sans Extrabold" panose="020B0906030804020204" pitchFamily="34" charset="0"/>
                </a:endParaRPr>
              </a:p>
            </p:txBody>
          </p:sp>
        </p:grpSp>
        <p:pic>
          <p:nvPicPr>
            <p:cNvPr id="21" name="Imagem 20" descr="Ícone&#10;&#10;Descrição gerada automaticamente">
              <a:extLst>
                <a:ext uri="{FF2B5EF4-FFF2-40B4-BE49-F238E27FC236}">
                  <a16:creationId xmlns:a16="http://schemas.microsoft.com/office/drawing/2014/main" id="{BCA9AF30-BEBC-35A0-A42A-E327F3EB45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4415" y="6224559"/>
              <a:ext cx="1115871" cy="194214"/>
            </a:xfrm>
            <a:prstGeom prst="rect">
              <a:avLst/>
            </a:prstGeom>
          </p:spPr>
        </p:pic>
      </p:grpSp>
      <p:sp>
        <p:nvSpPr>
          <p:cNvPr id="31" name="Retângulo: Cantos Arredondados 30">
            <a:extLst>
              <a:ext uri="{FF2B5EF4-FFF2-40B4-BE49-F238E27FC236}">
                <a16:creationId xmlns:a16="http://schemas.microsoft.com/office/drawing/2014/main" id="{5CBDA6B3-CD2B-4AEB-7BAD-69B4BB6D1881}"/>
              </a:ext>
            </a:extLst>
          </p:cNvPr>
          <p:cNvSpPr/>
          <p:nvPr/>
        </p:nvSpPr>
        <p:spPr>
          <a:xfrm rot="21011044">
            <a:off x="-764962" y="-1596337"/>
            <a:ext cx="9454010" cy="375183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Título 1">
            <a:extLst>
              <a:ext uri="{FF2B5EF4-FFF2-40B4-BE49-F238E27FC236}">
                <a16:creationId xmlns:a16="http://schemas.microsoft.com/office/drawing/2014/main" id="{8001A8A3-E472-B517-1FAA-8D6EAD3B9265}"/>
              </a:ext>
            </a:extLst>
          </p:cNvPr>
          <p:cNvSpPr txBox="1">
            <a:spLocks/>
          </p:cNvSpPr>
          <p:nvPr/>
        </p:nvSpPr>
        <p:spPr>
          <a:xfrm>
            <a:off x="267199" y="2276584"/>
            <a:ext cx="11657602" cy="145379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pt-BR" sz="2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Desde a promulgação da </a:t>
            </a:r>
            <a:r>
              <a:rPr lang="pt-BR" sz="20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Emenda Constitucional nº 103/2019 </a:t>
            </a:r>
            <a:r>
              <a:rPr lang="pt-BR" sz="2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os Regimes Próprios de Previdência Social – RPPS passaram a custear apenas aposentadoria e pensões. </a:t>
            </a:r>
            <a:r>
              <a:rPr lang="pt-BR" sz="20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Assim, os benefícios temporários passaram a ser custeados pelo Ente/Empregador (Câmara, Prefeitura e Autarquias). </a:t>
            </a:r>
          </a:p>
        </p:txBody>
      </p:sp>
      <p:pic>
        <p:nvPicPr>
          <p:cNvPr id="12" name="Imagem 11" descr="Interface gráfica do usuário, Texto&#10;&#10;Descrição gerada automaticamente">
            <a:extLst>
              <a:ext uri="{FF2B5EF4-FFF2-40B4-BE49-F238E27FC236}">
                <a16:creationId xmlns:a16="http://schemas.microsoft.com/office/drawing/2014/main" id="{627D9501-504A-3873-4EEE-B970AB39A661}"/>
              </a:ext>
            </a:extLst>
          </p:cNvPr>
          <p:cNvPicPr>
            <a:picLocks noChangeAspect="1"/>
          </p:cNvPicPr>
          <p:nvPr/>
        </p:nvPicPr>
        <p:blipFill rotWithShape="1">
          <a:blip r:embed="rId4">
            <a:extLst>
              <a:ext uri="{28A0092B-C50C-407E-A947-70E740481C1C}">
                <a14:useLocalDpi xmlns:a14="http://schemas.microsoft.com/office/drawing/2010/main" val="0"/>
              </a:ext>
            </a:extLst>
          </a:blip>
          <a:srcRect l="25112" t="87154" r="51304" b="6163"/>
          <a:stretch/>
        </p:blipFill>
        <p:spPr>
          <a:xfrm>
            <a:off x="9196872" y="6376415"/>
            <a:ext cx="1496539" cy="414670"/>
          </a:xfrm>
          <a:prstGeom prst="rect">
            <a:avLst/>
          </a:prstGeom>
        </p:spPr>
      </p:pic>
    </p:spTree>
    <p:extLst>
      <p:ext uri="{BB962C8B-B14F-4D97-AF65-F5344CB8AC3E}">
        <p14:creationId xmlns:p14="http://schemas.microsoft.com/office/powerpoint/2010/main" val="3305323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4833CD6-9F2F-4D7D-93AF-CBF16B1ECDEF}"/>
              </a:ext>
            </a:extLst>
          </p:cNvPr>
          <p:cNvSpPr txBox="1"/>
          <p:nvPr/>
        </p:nvSpPr>
        <p:spPr>
          <a:xfrm>
            <a:off x="382718" y="656657"/>
            <a:ext cx="7571655" cy="1169551"/>
          </a:xfrm>
          <a:prstGeom prst="rect">
            <a:avLst/>
          </a:prstGeom>
          <a:noFill/>
        </p:spPr>
        <p:txBody>
          <a:bodyPr wrap="square" rtlCol="0">
            <a:spAutoFit/>
          </a:bodyPr>
          <a:lstStyle/>
          <a:p>
            <a:r>
              <a:rPr lang="pt-BR" sz="3500" dirty="0">
                <a:solidFill>
                  <a:srgbClr val="4D4DEE"/>
                </a:solidFill>
                <a:latin typeface="Open Sans" panose="020B0606030504020204" pitchFamily="34" charset="0"/>
                <a:ea typeface="Open Sans" panose="020B0606030504020204" pitchFamily="34" charset="0"/>
                <a:cs typeface="Open Sans" panose="020B0606030504020204" pitchFamily="34" charset="0"/>
              </a:rPr>
              <a:t>REGRAS DE APOSENTADORIA</a:t>
            </a:r>
          </a:p>
          <a:p>
            <a:endParaRPr lang="pt-BR" sz="3500" dirty="0">
              <a:solidFill>
                <a:srgbClr val="2ECC7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CaixaDeTexto 3">
            <a:extLst>
              <a:ext uri="{FF2B5EF4-FFF2-40B4-BE49-F238E27FC236}">
                <a16:creationId xmlns:a16="http://schemas.microsoft.com/office/drawing/2014/main" id="{BE4D1757-BEEE-47D3-8202-19D0E92E5B20}"/>
              </a:ext>
            </a:extLst>
          </p:cNvPr>
          <p:cNvSpPr txBox="1"/>
          <p:nvPr/>
        </p:nvSpPr>
        <p:spPr>
          <a:xfrm>
            <a:off x="284327" y="1736533"/>
            <a:ext cx="11572387" cy="3736472"/>
          </a:xfrm>
          <a:prstGeom prst="rect">
            <a:avLst/>
          </a:prstGeom>
          <a:noFill/>
        </p:spPr>
        <p:txBody>
          <a:bodyPr wrap="square" rtlCol="0">
            <a:spAutoFit/>
          </a:bodyPr>
          <a:lstStyle/>
          <a:p>
            <a:pPr>
              <a:lnSpc>
                <a:spcPct val="150000"/>
              </a:lnSpc>
              <a:buClr>
                <a:srgbClr val="00B050"/>
              </a:buClr>
            </a:pPr>
            <a:r>
              <a:rPr lang="pt-BR" sz="2000" b="1" dirty="0">
                <a:solidFill>
                  <a:schemeClr val="bg2">
                    <a:lumMod val="25000"/>
                  </a:schemeClr>
                </a:solidFill>
                <a:latin typeface="Open Sans "/>
                <a:ea typeface="Open Sans" panose="020B0606030504020204" pitchFamily="34" charset="0"/>
                <a:cs typeface="Open Sans" panose="020B0606030504020204" pitchFamily="34" charset="0"/>
              </a:rPr>
              <a:t>APOSENTADORIA POR INVALIDEZ:</a:t>
            </a:r>
          </a:p>
          <a:p>
            <a:pPr algn="just">
              <a:lnSpc>
                <a:spcPct val="150000"/>
              </a:lnSpc>
              <a:spcBef>
                <a:spcPct val="0"/>
              </a:spcBef>
            </a:pPr>
            <a:endParaRPr lang="pt-BR" sz="20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spcBef>
                <a:spcPct val="0"/>
              </a:spcBef>
            </a:pPr>
            <a:r>
              <a:rPr lang="pt-BR" sz="20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Previsão Legal </a:t>
            </a:r>
            <a:r>
              <a:rPr lang="pt-BR" sz="2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Seção I, art. 32 e seguintes da Lei nº 801/2004.</a:t>
            </a:r>
          </a:p>
          <a:p>
            <a:pPr algn="just">
              <a:lnSpc>
                <a:spcPct val="150000"/>
              </a:lnSpc>
              <a:spcBef>
                <a:spcPct val="0"/>
              </a:spcBef>
            </a:pPr>
            <a:r>
              <a:rPr lang="pt-BR" sz="2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A aposentadoria por invalidez será devida ao segurado que estando ou não em gozo de auxílio-doença, for considerado incapaz de readaptação para o exercício das atribuições do seu cargo. O servidor será considerado aposentado por invalidez a partir da data do laudo pericial que declarar a incapacidade e enquanto permanecer nessa condição. </a:t>
            </a:r>
          </a:p>
          <a:p>
            <a:pPr algn="just">
              <a:lnSpc>
                <a:spcPct val="150000"/>
              </a:lnSpc>
              <a:spcBef>
                <a:spcPct val="0"/>
              </a:spcBef>
              <a:buClr>
                <a:srgbClr val="00B050"/>
              </a:buClr>
            </a:pPr>
            <a:r>
              <a:rPr lang="pt-BR" sz="2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p>
        </p:txBody>
      </p:sp>
      <p:cxnSp>
        <p:nvCxnSpPr>
          <p:cNvPr id="14" name="Conector reto 13">
            <a:extLst>
              <a:ext uri="{FF2B5EF4-FFF2-40B4-BE49-F238E27FC236}">
                <a16:creationId xmlns:a16="http://schemas.microsoft.com/office/drawing/2014/main" id="{56BE52FC-D4CA-7D51-0C0B-985BBEDD2729}"/>
              </a:ext>
            </a:extLst>
          </p:cNvPr>
          <p:cNvCxnSpPr/>
          <p:nvPr/>
        </p:nvCxnSpPr>
        <p:spPr>
          <a:xfrm>
            <a:off x="324668" y="471761"/>
            <a:ext cx="0" cy="870703"/>
          </a:xfrm>
          <a:prstGeom prst="line">
            <a:avLst/>
          </a:prstGeom>
          <a:ln w="38100">
            <a:solidFill>
              <a:srgbClr val="4D4DEE"/>
            </a:solidFill>
          </a:ln>
        </p:spPr>
        <p:style>
          <a:lnRef idx="1">
            <a:schemeClr val="accent1"/>
          </a:lnRef>
          <a:fillRef idx="0">
            <a:schemeClr val="accent1"/>
          </a:fillRef>
          <a:effectRef idx="0">
            <a:schemeClr val="accent1"/>
          </a:effectRef>
          <a:fontRef idx="minor">
            <a:schemeClr val="tx1"/>
          </a:fontRef>
        </p:style>
      </p:cxnSp>
      <p:grpSp>
        <p:nvGrpSpPr>
          <p:cNvPr id="2" name="Agrupar 1">
            <a:extLst>
              <a:ext uri="{FF2B5EF4-FFF2-40B4-BE49-F238E27FC236}">
                <a16:creationId xmlns:a16="http://schemas.microsoft.com/office/drawing/2014/main" id="{A9DC248F-5C17-573F-7125-F5DA604025A7}"/>
              </a:ext>
            </a:extLst>
          </p:cNvPr>
          <p:cNvGrpSpPr/>
          <p:nvPr/>
        </p:nvGrpSpPr>
        <p:grpSpPr>
          <a:xfrm>
            <a:off x="382718" y="6476028"/>
            <a:ext cx="11426564" cy="215444"/>
            <a:chOff x="383722" y="6203329"/>
            <a:chExt cx="11426564" cy="215444"/>
          </a:xfrm>
        </p:grpSpPr>
        <p:grpSp>
          <p:nvGrpSpPr>
            <p:cNvPr id="5" name="Agrupar 4">
              <a:extLst>
                <a:ext uri="{FF2B5EF4-FFF2-40B4-BE49-F238E27FC236}">
                  <a16:creationId xmlns:a16="http://schemas.microsoft.com/office/drawing/2014/main" id="{6784C6C1-1C29-D58E-683C-D191625FDD74}"/>
                </a:ext>
              </a:extLst>
            </p:cNvPr>
            <p:cNvGrpSpPr/>
            <p:nvPr/>
          </p:nvGrpSpPr>
          <p:grpSpPr>
            <a:xfrm>
              <a:off x="383722" y="6203329"/>
              <a:ext cx="3285332" cy="215444"/>
              <a:chOff x="383722" y="6203329"/>
              <a:chExt cx="3285332" cy="215444"/>
            </a:xfrm>
          </p:grpSpPr>
          <p:sp>
            <p:nvSpPr>
              <p:cNvPr id="7" name="Elipse 6">
                <a:extLst>
                  <a:ext uri="{FF2B5EF4-FFF2-40B4-BE49-F238E27FC236}">
                    <a16:creationId xmlns:a16="http://schemas.microsoft.com/office/drawing/2014/main" id="{3A3F0724-EAC9-4C68-90C4-A37B2EA174AE}"/>
                  </a:ext>
                </a:extLst>
              </p:cNvPr>
              <p:cNvSpPr/>
              <p:nvPr/>
            </p:nvSpPr>
            <p:spPr>
              <a:xfrm>
                <a:off x="383722" y="6267277"/>
                <a:ext cx="90040" cy="90040"/>
              </a:xfrm>
              <a:prstGeom prst="ellipse">
                <a:avLst/>
              </a:prstGeom>
              <a:noFill/>
              <a:ln>
                <a:solidFill>
                  <a:srgbClr val="4D4D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96C6E93A-E659-4C17-895D-D0A0AA45E2D8}"/>
                  </a:ext>
                </a:extLst>
              </p:cNvPr>
              <p:cNvSpPr txBox="1"/>
              <p:nvPr/>
            </p:nvSpPr>
            <p:spPr>
              <a:xfrm>
                <a:off x="544854" y="6203329"/>
                <a:ext cx="3124200" cy="215444"/>
              </a:xfrm>
              <a:prstGeom prst="rect">
                <a:avLst/>
              </a:prstGeom>
              <a:noFill/>
            </p:spPr>
            <p:txBody>
              <a:bodyPr wrap="square" rtlCol="0">
                <a:spAutoFit/>
              </a:bodyPr>
              <a:lstStyle/>
              <a:p>
                <a:r>
                  <a:rPr lang="pt-BR" sz="8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Pré-aposentadoria</a:t>
                </a:r>
                <a:endParaRPr lang="pt-BR" sz="800" dirty="0">
                  <a:solidFill>
                    <a:schemeClr val="bg2">
                      <a:lumMod val="50000"/>
                    </a:schemeClr>
                  </a:solidFill>
                  <a:latin typeface="Syncopate bold" panose="02060507000000020003" pitchFamily="18" charset="0"/>
                  <a:ea typeface="Open Sans Extrabold" panose="020B0906030804020204" pitchFamily="34" charset="0"/>
                  <a:cs typeface="Open Sans Extrabold" panose="020B0906030804020204" pitchFamily="34" charset="0"/>
                </a:endParaRPr>
              </a:p>
            </p:txBody>
          </p:sp>
        </p:grpSp>
        <p:pic>
          <p:nvPicPr>
            <p:cNvPr id="6" name="Imagem 5" descr="Ícone&#10;&#10;Descrição gerada automaticamente">
              <a:extLst>
                <a:ext uri="{FF2B5EF4-FFF2-40B4-BE49-F238E27FC236}">
                  <a16:creationId xmlns:a16="http://schemas.microsoft.com/office/drawing/2014/main" id="{4921C784-F706-419C-F2A5-8C5606B725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4415" y="6224559"/>
              <a:ext cx="1115871" cy="194214"/>
            </a:xfrm>
            <a:prstGeom prst="rect">
              <a:avLst/>
            </a:prstGeom>
          </p:spPr>
        </p:pic>
      </p:grpSp>
      <p:pic>
        <p:nvPicPr>
          <p:cNvPr id="8" name="Imagem 7" descr="Interface gráfica do usuário, Texto&#10;&#10;Descrição gerada automaticamente">
            <a:extLst>
              <a:ext uri="{FF2B5EF4-FFF2-40B4-BE49-F238E27FC236}">
                <a16:creationId xmlns:a16="http://schemas.microsoft.com/office/drawing/2014/main" id="{17C20E16-5694-1E82-B139-1467C934C772}"/>
              </a:ext>
            </a:extLst>
          </p:cNvPr>
          <p:cNvPicPr>
            <a:picLocks noChangeAspect="1"/>
          </p:cNvPicPr>
          <p:nvPr/>
        </p:nvPicPr>
        <p:blipFill rotWithShape="1">
          <a:blip r:embed="rId3">
            <a:extLst>
              <a:ext uri="{28A0092B-C50C-407E-A947-70E740481C1C}">
                <a14:useLocalDpi xmlns:a14="http://schemas.microsoft.com/office/drawing/2010/main" val="0"/>
              </a:ext>
            </a:extLst>
          </a:blip>
          <a:srcRect l="25112" t="87154" r="51304" b="6163"/>
          <a:stretch/>
        </p:blipFill>
        <p:spPr>
          <a:xfrm>
            <a:off x="9196872" y="6376415"/>
            <a:ext cx="1496539" cy="414670"/>
          </a:xfrm>
          <a:prstGeom prst="rect">
            <a:avLst/>
          </a:prstGeom>
        </p:spPr>
      </p:pic>
    </p:spTree>
    <p:extLst>
      <p:ext uri="{BB962C8B-B14F-4D97-AF65-F5344CB8AC3E}">
        <p14:creationId xmlns:p14="http://schemas.microsoft.com/office/powerpoint/2010/main" val="2663009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4833CD6-9F2F-4D7D-93AF-CBF16B1ECDEF}"/>
              </a:ext>
            </a:extLst>
          </p:cNvPr>
          <p:cNvSpPr txBox="1"/>
          <p:nvPr/>
        </p:nvSpPr>
        <p:spPr>
          <a:xfrm>
            <a:off x="382718" y="656657"/>
            <a:ext cx="7571655" cy="1169551"/>
          </a:xfrm>
          <a:prstGeom prst="rect">
            <a:avLst/>
          </a:prstGeom>
          <a:noFill/>
        </p:spPr>
        <p:txBody>
          <a:bodyPr wrap="square" rtlCol="0">
            <a:spAutoFit/>
          </a:bodyPr>
          <a:lstStyle/>
          <a:p>
            <a:r>
              <a:rPr lang="pt-BR" sz="3500" dirty="0">
                <a:solidFill>
                  <a:srgbClr val="4D4DEE"/>
                </a:solidFill>
                <a:latin typeface="Open Sans" panose="020B0606030504020204" pitchFamily="34" charset="0"/>
                <a:ea typeface="Open Sans" panose="020B0606030504020204" pitchFamily="34" charset="0"/>
                <a:cs typeface="Open Sans" panose="020B0606030504020204" pitchFamily="34" charset="0"/>
              </a:rPr>
              <a:t>REGRAS DE APOSENTADORIA</a:t>
            </a:r>
          </a:p>
          <a:p>
            <a:endParaRPr lang="pt-BR" sz="3500" dirty="0">
              <a:solidFill>
                <a:srgbClr val="2ECC7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CaixaDeTexto 3">
            <a:extLst>
              <a:ext uri="{FF2B5EF4-FFF2-40B4-BE49-F238E27FC236}">
                <a16:creationId xmlns:a16="http://schemas.microsoft.com/office/drawing/2014/main" id="{BE4D1757-BEEE-47D3-8202-19D0E92E5B20}"/>
              </a:ext>
            </a:extLst>
          </p:cNvPr>
          <p:cNvSpPr txBox="1"/>
          <p:nvPr/>
        </p:nvSpPr>
        <p:spPr>
          <a:xfrm>
            <a:off x="284327" y="1736533"/>
            <a:ext cx="11572387" cy="5121467"/>
          </a:xfrm>
          <a:prstGeom prst="rect">
            <a:avLst/>
          </a:prstGeom>
          <a:noFill/>
        </p:spPr>
        <p:txBody>
          <a:bodyPr wrap="square" rtlCol="0">
            <a:spAutoFit/>
          </a:bodyPr>
          <a:lstStyle/>
          <a:p>
            <a:pPr>
              <a:lnSpc>
                <a:spcPct val="150000"/>
              </a:lnSpc>
              <a:buClr>
                <a:srgbClr val="00B050"/>
              </a:buClr>
            </a:pPr>
            <a:r>
              <a:rPr lang="pt-BR" sz="2000" b="1" dirty="0">
                <a:solidFill>
                  <a:schemeClr val="bg2">
                    <a:lumMod val="25000"/>
                  </a:schemeClr>
                </a:solidFill>
                <a:latin typeface="Open Sans "/>
                <a:ea typeface="Open Sans" panose="020B0606030504020204" pitchFamily="34" charset="0"/>
                <a:cs typeface="Open Sans" panose="020B0606030504020204" pitchFamily="34" charset="0"/>
              </a:rPr>
              <a:t>APOSENTADORIA POR INVALIDEZ:</a:t>
            </a:r>
          </a:p>
          <a:p>
            <a:pPr algn="just">
              <a:lnSpc>
                <a:spcPct val="150000"/>
              </a:lnSpc>
              <a:spcBef>
                <a:spcPct val="0"/>
              </a:spcBef>
            </a:pPr>
            <a:endParaRPr lang="pt-BR" sz="20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spcBef>
                <a:spcPct val="0"/>
              </a:spcBef>
            </a:pPr>
            <a:r>
              <a:rPr lang="pt-BR" sz="20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Cálculo</a:t>
            </a:r>
          </a:p>
          <a:p>
            <a:pPr marL="342900" indent="-342900" algn="just">
              <a:lnSpc>
                <a:spcPct val="150000"/>
              </a:lnSpc>
              <a:spcBef>
                <a:spcPct val="0"/>
              </a:spcBef>
              <a:buClr>
                <a:srgbClr val="4D4DEE"/>
              </a:buClr>
              <a:buFont typeface="Courier New" panose="02070309020205020404" pitchFamily="49" charset="0"/>
              <a:buChar char="o"/>
            </a:pPr>
            <a:r>
              <a:rPr lang="pt-BR" sz="2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Os proventos da aposentadoria por invalidez serão proporcionais ao tempo de contribuição, exceto se decorrente de acidente de serviço, moléstia profissional ou doença grave, contagiosa ou incurável. </a:t>
            </a:r>
          </a:p>
          <a:p>
            <a:pPr marL="342900" indent="-342900" algn="just">
              <a:lnSpc>
                <a:spcPct val="150000"/>
              </a:lnSpc>
              <a:spcBef>
                <a:spcPct val="0"/>
              </a:spcBef>
              <a:buClr>
                <a:srgbClr val="4D4DEE"/>
              </a:buClr>
              <a:buFont typeface="Courier New" panose="02070309020205020404" pitchFamily="49" charset="0"/>
              <a:buChar char="o"/>
            </a:pPr>
            <a:r>
              <a:rPr lang="pt-BR" sz="2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Será considerada a média aritmética simples das maiores remunerações ou subsídios, utilizado como base para as contribuições do servidor, correspondente a oitenta por cento de todo período contributivo desde a competência de julho de 1994 ou desde o início da contribuição, se posterior a competência de julho de 1994. </a:t>
            </a:r>
          </a:p>
          <a:p>
            <a:pPr algn="just">
              <a:lnSpc>
                <a:spcPct val="150000"/>
              </a:lnSpc>
              <a:spcBef>
                <a:spcPct val="0"/>
              </a:spcBef>
              <a:buClr>
                <a:srgbClr val="00B050"/>
              </a:buClr>
            </a:pPr>
            <a:r>
              <a:rPr lang="pt-BR" sz="2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p>
        </p:txBody>
      </p:sp>
      <p:cxnSp>
        <p:nvCxnSpPr>
          <p:cNvPr id="14" name="Conector reto 13">
            <a:extLst>
              <a:ext uri="{FF2B5EF4-FFF2-40B4-BE49-F238E27FC236}">
                <a16:creationId xmlns:a16="http://schemas.microsoft.com/office/drawing/2014/main" id="{56BE52FC-D4CA-7D51-0C0B-985BBEDD2729}"/>
              </a:ext>
            </a:extLst>
          </p:cNvPr>
          <p:cNvCxnSpPr/>
          <p:nvPr/>
        </p:nvCxnSpPr>
        <p:spPr>
          <a:xfrm>
            <a:off x="324668" y="471761"/>
            <a:ext cx="0" cy="870703"/>
          </a:xfrm>
          <a:prstGeom prst="line">
            <a:avLst/>
          </a:prstGeom>
          <a:ln w="38100">
            <a:solidFill>
              <a:srgbClr val="4D4DEE"/>
            </a:solidFill>
          </a:ln>
        </p:spPr>
        <p:style>
          <a:lnRef idx="1">
            <a:schemeClr val="accent1"/>
          </a:lnRef>
          <a:fillRef idx="0">
            <a:schemeClr val="accent1"/>
          </a:fillRef>
          <a:effectRef idx="0">
            <a:schemeClr val="accent1"/>
          </a:effectRef>
          <a:fontRef idx="minor">
            <a:schemeClr val="tx1"/>
          </a:fontRef>
        </p:style>
      </p:cxnSp>
      <p:grpSp>
        <p:nvGrpSpPr>
          <p:cNvPr id="2" name="Agrupar 1">
            <a:extLst>
              <a:ext uri="{FF2B5EF4-FFF2-40B4-BE49-F238E27FC236}">
                <a16:creationId xmlns:a16="http://schemas.microsoft.com/office/drawing/2014/main" id="{A9DC248F-5C17-573F-7125-F5DA604025A7}"/>
              </a:ext>
            </a:extLst>
          </p:cNvPr>
          <p:cNvGrpSpPr/>
          <p:nvPr/>
        </p:nvGrpSpPr>
        <p:grpSpPr>
          <a:xfrm>
            <a:off x="382718" y="6476028"/>
            <a:ext cx="11426564" cy="215444"/>
            <a:chOff x="383722" y="6203329"/>
            <a:chExt cx="11426564" cy="215444"/>
          </a:xfrm>
        </p:grpSpPr>
        <p:grpSp>
          <p:nvGrpSpPr>
            <p:cNvPr id="5" name="Agrupar 4">
              <a:extLst>
                <a:ext uri="{FF2B5EF4-FFF2-40B4-BE49-F238E27FC236}">
                  <a16:creationId xmlns:a16="http://schemas.microsoft.com/office/drawing/2014/main" id="{6784C6C1-1C29-D58E-683C-D191625FDD74}"/>
                </a:ext>
              </a:extLst>
            </p:cNvPr>
            <p:cNvGrpSpPr/>
            <p:nvPr/>
          </p:nvGrpSpPr>
          <p:grpSpPr>
            <a:xfrm>
              <a:off x="383722" y="6203329"/>
              <a:ext cx="3285332" cy="215444"/>
              <a:chOff x="383722" y="6203329"/>
              <a:chExt cx="3285332" cy="215444"/>
            </a:xfrm>
          </p:grpSpPr>
          <p:sp>
            <p:nvSpPr>
              <p:cNvPr id="7" name="Elipse 6">
                <a:extLst>
                  <a:ext uri="{FF2B5EF4-FFF2-40B4-BE49-F238E27FC236}">
                    <a16:creationId xmlns:a16="http://schemas.microsoft.com/office/drawing/2014/main" id="{3A3F0724-EAC9-4C68-90C4-A37B2EA174AE}"/>
                  </a:ext>
                </a:extLst>
              </p:cNvPr>
              <p:cNvSpPr/>
              <p:nvPr/>
            </p:nvSpPr>
            <p:spPr>
              <a:xfrm>
                <a:off x="383722" y="6267277"/>
                <a:ext cx="90040" cy="90040"/>
              </a:xfrm>
              <a:prstGeom prst="ellipse">
                <a:avLst/>
              </a:prstGeom>
              <a:noFill/>
              <a:ln>
                <a:solidFill>
                  <a:srgbClr val="4D4D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96C6E93A-E659-4C17-895D-D0A0AA45E2D8}"/>
                  </a:ext>
                </a:extLst>
              </p:cNvPr>
              <p:cNvSpPr txBox="1"/>
              <p:nvPr/>
            </p:nvSpPr>
            <p:spPr>
              <a:xfrm>
                <a:off x="544854" y="6203329"/>
                <a:ext cx="3124200" cy="215444"/>
              </a:xfrm>
              <a:prstGeom prst="rect">
                <a:avLst/>
              </a:prstGeom>
              <a:noFill/>
            </p:spPr>
            <p:txBody>
              <a:bodyPr wrap="square" rtlCol="0">
                <a:spAutoFit/>
              </a:bodyPr>
              <a:lstStyle/>
              <a:p>
                <a:r>
                  <a:rPr lang="pt-BR" sz="800" dirty="0" err="1">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Prá-aposentadoria</a:t>
                </a:r>
                <a:endParaRPr lang="pt-BR" sz="800" dirty="0">
                  <a:solidFill>
                    <a:schemeClr val="bg2">
                      <a:lumMod val="50000"/>
                    </a:schemeClr>
                  </a:solidFill>
                  <a:latin typeface="Syncopate bold" panose="02060507000000020003" pitchFamily="18" charset="0"/>
                  <a:ea typeface="Open Sans Extrabold" panose="020B0906030804020204" pitchFamily="34" charset="0"/>
                  <a:cs typeface="Open Sans Extrabold" panose="020B0906030804020204" pitchFamily="34" charset="0"/>
                </a:endParaRPr>
              </a:p>
            </p:txBody>
          </p:sp>
        </p:grpSp>
        <p:pic>
          <p:nvPicPr>
            <p:cNvPr id="6" name="Imagem 5" descr="Ícone&#10;&#10;Descrição gerada automaticamente">
              <a:extLst>
                <a:ext uri="{FF2B5EF4-FFF2-40B4-BE49-F238E27FC236}">
                  <a16:creationId xmlns:a16="http://schemas.microsoft.com/office/drawing/2014/main" id="{4921C784-F706-419C-F2A5-8C5606B725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4415" y="6224559"/>
              <a:ext cx="1115871" cy="194214"/>
            </a:xfrm>
            <a:prstGeom prst="rect">
              <a:avLst/>
            </a:prstGeom>
          </p:spPr>
        </p:pic>
      </p:grpSp>
      <p:pic>
        <p:nvPicPr>
          <p:cNvPr id="8" name="Imagem 7" descr="Interface gráfica do usuário, Texto&#10;&#10;Descrição gerada automaticamente">
            <a:extLst>
              <a:ext uri="{FF2B5EF4-FFF2-40B4-BE49-F238E27FC236}">
                <a16:creationId xmlns:a16="http://schemas.microsoft.com/office/drawing/2014/main" id="{FA72EB50-39A0-1C43-51F0-307C9C53132A}"/>
              </a:ext>
            </a:extLst>
          </p:cNvPr>
          <p:cNvPicPr>
            <a:picLocks noChangeAspect="1"/>
          </p:cNvPicPr>
          <p:nvPr/>
        </p:nvPicPr>
        <p:blipFill rotWithShape="1">
          <a:blip r:embed="rId3">
            <a:extLst>
              <a:ext uri="{28A0092B-C50C-407E-A947-70E740481C1C}">
                <a14:useLocalDpi xmlns:a14="http://schemas.microsoft.com/office/drawing/2010/main" val="0"/>
              </a:ext>
            </a:extLst>
          </a:blip>
          <a:srcRect l="25112" t="87154" r="51304" b="6163"/>
          <a:stretch/>
        </p:blipFill>
        <p:spPr>
          <a:xfrm>
            <a:off x="9196872" y="6376415"/>
            <a:ext cx="1496539" cy="414670"/>
          </a:xfrm>
          <a:prstGeom prst="rect">
            <a:avLst/>
          </a:prstGeom>
        </p:spPr>
      </p:pic>
    </p:spTree>
    <p:extLst>
      <p:ext uri="{BB962C8B-B14F-4D97-AF65-F5344CB8AC3E}">
        <p14:creationId xmlns:p14="http://schemas.microsoft.com/office/powerpoint/2010/main" val="1465725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4833CD6-9F2F-4D7D-93AF-CBF16B1ECDEF}"/>
              </a:ext>
            </a:extLst>
          </p:cNvPr>
          <p:cNvSpPr txBox="1"/>
          <p:nvPr/>
        </p:nvSpPr>
        <p:spPr>
          <a:xfrm>
            <a:off x="382718" y="656657"/>
            <a:ext cx="7571655" cy="1169551"/>
          </a:xfrm>
          <a:prstGeom prst="rect">
            <a:avLst/>
          </a:prstGeom>
          <a:noFill/>
        </p:spPr>
        <p:txBody>
          <a:bodyPr wrap="square" rtlCol="0">
            <a:spAutoFit/>
          </a:bodyPr>
          <a:lstStyle/>
          <a:p>
            <a:r>
              <a:rPr lang="pt-BR" sz="3500" dirty="0">
                <a:solidFill>
                  <a:srgbClr val="4D4DEE"/>
                </a:solidFill>
                <a:latin typeface="Open Sans" panose="020B0606030504020204" pitchFamily="34" charset="0"/>
                <a:ea typeface="Open Sans" panose="020B0606030504020204" pitchFamily="34" charset="0"/>
                <a:cs typeface="Open Sans" panose="020B0606030504020204" pitchFamily="34" charset="0"/>
              </a:rPr>
              <a:t>REGRAS DE APOSENTADORIA</a:t>
            </a:r>
          </a:p>
          <a:p>
            <a:endParaRPr lang="pt-BR" sz="3500" dirty="0">
              <a:solidFill>
                <a:srgbClr val="2ECC7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CaixaDeTexto 3">
            <a:extLst>
              <a:ext uri="{FF2B5EF4-FFF2-40B4-BE49-F238E27FC236}">
                <a16:creationId xmlns:a16="http://schemas.microsoft.com/office/drawing/2014/main" id="{BE4D1757-BEEE-47D3-8202-19D0E92E5B20}"/>
              </a:ext>
            </a:extLst>
          </p:cNvPr>
          <p:cNvSpPr txBox="1"/>
          <p:nvPr/>
        </p:nvSpPr>
        <p:spPr>
          <a:xfrm>
            <a:off x="284327" y="1736533"/>
            <a:ext cx="11572387" cy="4936801"/>
          </a:xfrm>
          <a:prstGeom prst="rect">
            <a:avLst/>
          </a:prstGeom>
          <a:noFill/>
        </p:spPr>
        <p:txBody>
          <a:bodyPr wrap="square" rtlCol="0">
            <a:spAutoFit/>
          </a:bodyPr>
          <a:lstStyle/>
          <a:p>
            <a:pPr>
              <a:lnSpc>
                <a:spcPct val="150000"/>
              </a:lnSpc>
              <a:buClr>
                <a:srgbClr val="00B050"/>
              </a:buClr>
            </a:pPr>
            <a:r>
              <a:rPr lang="pt-BR" sz="2000" b="1" dirty="0">
                <a:solidFill>
                  <a:schemeClr val="bg2">
                    <a:lumMod val="25000"/>
                  </a:schemeClr>
                </a:solidFill>
                <a:latin typeface="Open Sans "/>
                <a:ea typeface="Open Sans" panose="020B0606030504020204" pitchFamily="34" charset="0"/>
                <a:cs typeface="Open Sans" panose="020B0606030504020204" pitchFamily="34" charset="0"/>
              </a:rPr>
              <a:t>APOSENTADORIA COMPULSÓRIA:</a:t>
            </a:r>
          </a:p>
          <a:p>
            <a:pPr algn="just">
              <a:lnSpc>
                <a:spcPct val="150000"/>
              </a:lnSpc>
              <a:spcBef>
                <a:spcPct val="0"/>
              </a:spcBef>
            </a:pPr>
            <a:endParaRPr lang="pt-BR" sz="20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spcBef>
                <a:spcPct val="0"/>
              </a:spcBef>
              <a:buClr>
                <a:srgbClr val="4D4DEE"/>
              </a:buClr>
            </a:pPr>
            <a:r>
              <a:rPr lang="pt-BR" sz="20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Previsão Legal </a:t>
            </a:r>
            <a:r>
              <a:rPr lang="pt-BR" sz="2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Seção II, art. 33 e seguintes da Lei nº 801/2004. </a:t>
            </a:r>
          </a:p>
          <a:p>
            <a:pPr algn="just">
              <a:lnSpc>
                <a:spcPct val="150000"/>
              </a:lnSpc>
              <a:spcBef>
                <a:spcPct val="0"/>
              </a:spcBef>
              <a:buClr>
                <a:srgbClr val="4D4DEE"/>
              </a:buClr>
            </a:pPr>
            <a:endParaRPr lang="pt-BR" sz="1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spcBef>
                <a:spcPct val="0"/>
              </a:spcBef>
              <a:buClr>
                <a:srgbClr val="4D4DEE"/>
              </a:buClr>
            </a:pPr>
            <a:r>
              <a:rPr lang="pt-BR" sz="2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A Aposentadoria Compulsória ocorre automaticamente quando o </a:t>
            </a:r>
            <a:r>
              <a:rPr lang="pt-BR" sz="20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servidor atingir a idade limite </a:t>
            </a:r>
            <a:r>
              <a:rPr lang="pt-BR" sz="2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de permanência no serviço público, ou seja, a partir do dia imediato que completar </a:t>
            </a:r>
            <a:r>
              <a:rPr lang="pt-BR" sz="20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75* (setenta e cinco) anos de idade</a:t>
            </a:r>
            <a:r>
              <a:rPr lang="pt-BR" sz="2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p>
          <a:p>
            <a:pPr algn="just">
              <a:lnSpc>
                <a:spcPct val="150000"/>
              </a:lnSpc>
              <a:spcBef>
                <a:spcPct val="0"/>
              </a:spcBef>
              <a:buClr>
                <a:srgbClr val="4D4DEE"/>
              </a:buClr>
            </a:pPr>
            <a:endParaRPr lang="pt-BR" sz="1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spcBef>
                <a:spcPct val="0"/>
              </a:spcBef>
              <a:buClr>
                <a:srgbClr val="4D4DEE"/>
              </a:buClr>
            </a:pPr>
            <a:r>
              <a:rPr lang="pt-BR" sz="2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*Embora a Lei nº 801/2004 ainda não tenha sido alterada a Lei Complementar nº 152/2015 impôs a mudança no âmbito da União, Estados, Distrito Federal e Municípios.</a:t>
            </a:r>
          </a:p>
          <a:p>
            <a:pPr algn="just"/>
            <a:r>
              <a:rPr lang="pt-BR" sz="1800" dirty="0">
                <a:effectLst/>
                <a:latin typeface="Arial" panose="020B0604020202020204" pitchFamily="34" charset="0"/>
                <a:ea typeface="Calibri" panose="020F0502020204030204" pitchFamily="34" charset="0"/>
                <a:cs typeface="Times New Roman" panose="02020603050405020304" pitchFamily="18" charset="0"/>
              </a:rPr>
              <a:t> </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ct val="0"/>
              </a:spcBef>
              <a:buClr>
                <a:srgbClr val="00B050"/>
              </a:buClr>
            </a:pPr>
            <a:r>
              <a:rPr lang="pt-BR" sz="2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p>
        </p:txBody>
      </p:sp>
      <p:cxnSp>
        <p:nvCxnSpPr>
          <p:cNvPr id="14" name="Conector reto 13">
            <a:extLst>
              <a:ext uri="{FF2B5EF4-FFF2-40B4-BE49-F238E27FC236}">
                <a16:creationId xmlns:a16="http://schemas.microsoft.com/office/drawing/2014/main" id="{56BE52FC-D4CA-7D51-0C0B-985BBEDD2729}"/>
              </a:ext>
            </a:extLst>
          </p:cNvPr>
          <p:cNvCxnSpPr/>
          <p:nvPr/>
        </p:nvCxnSpPr>
        <p:spPr>
          <a:xfrm>
            <a:off x="324668" y="471761"/>
            <a:ext cx="0" cy="870703"/>
          </a:xfrm>
          <a:prstGeom prst="line">
            <a:avLst/>
          </a:prstGeom>
          <a:ln w="38100">
            <a:solidFill>
              <a:srgbClr val="4D4DEE"/>
            </a:solidFill>
          </a:ln>
        </p:spPr>
        <p:style>
          <a:lnRef idx="1">
            <a:schemeClr val="accent1"/>
          </a:lnRef>
          <a:fillRef idx="0">
            <a:schemeClr val="accent1"/>
          </a:fillRef>
          <a:effectRef idx="0">
            <a:schemeClr val="accent1"/>
          </a:effectRef>
          <a:fontRef idx="minor">
            <a:schemeClr val="tx1"/>
          </a:fontRef>
        </p:style>
      </p:cxnSp>
      <p:grpSp>
        <p:nvGrpSpPr>
          <p:cNvPr id="2" name="Agrupar 1">
            <a:extLst>
              <a:ext uri="{FF2B5EF4-FFF2-40B4-BE49-F238E27FC236}">
                <a16:creationId xmlns:a16="http://schemas.microsoft.com/office/drawing/2014/main" id="{A9DC248F-5C17-573F-7125-F5DA604025A7}"/>
              </a:ext>
            </a:extLst>
          </p:cNvPr>
          <p:cNvGrpSpPr/>
          <p:nvPr/>
        </p:nvGrpSpPr>
        <p:grpSpPr>
          <a:xfrm>
            <a:off x="382718" y="6476028"/>
            <a:ext cx="11426564" cy="215444"/>
            <a:chOff x="383722" y="6203329"/>
            <a:chExt cx="11426564" cy="215444"/>
          </a:xfrm>
        </p:grpSpPr>
        <p:grpSp>
          <p:nvGrpSpPr>
            <p:cNvPr id="5" name="Agrupar 4">
              <a:extLst>
                <a:ext uri="{FF2B5EF4-FFF2-40B4-BE49-F238E27FC236}">
                  <a16:creationId xmlns:a16="http://schemas.microsoft.com/office/drawing/2014/main" id="{6784C6C1-1C29-D58E-683C-D191625FDD74}"/>
                </a:ext>
              </a:extLst>
            </p:cNvPr>
            <p:cNvGrpSpPr/>
            <p:nvPr/>
          </p:nvGrpSpPr>
          <p:grpSpPr>
            <a:xfrm>
              <a:off x="383722" y="6203329"/>
              <a:ext cx="3285332" cy="215444"/>
              <a:chOff x="383722" y="6203329"/>
              <a:chExt cx="3285332" cy="215444"/>
            </a:xfrm>
          </p:grpSpPr>
          <p:sp>
            <p:nvSpPr>
              <p:cNvPr id="7" name="Elipse 6">
                <a:extLst>
                  <a:ext uri="{FF2B5EF4-FFF2-40B4-BE49-F238E27FC236}">
                    <a16:creationId xmlns:a16="http://schemas.microsoft.com/office/drawing/2014/main" id="{3A3F0724-EAC9-4C68-90C4-A37B2EA174AE}"/>
                  </a:ext>
                </a:extLst>
              </p:cNvPr>
              <p:cNvSpPr/>
              <p:nvPr/>
            </p:nvSpPr>
            <p:spPr>
              <a:xfrm>
                <a:off x="383722" y="6267277"/>
                <a:ext cx="90040" cy="90040"/>
              </a:xfrm>
              <a:prstGeom prst="ellipse">
                <a:avLst/>
              </a:prstGeom>
              <a:noFill/>
              <a:ln>
                <a:solidFill>
                  <a:srgbClr val="4D4D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96C6E93A-E659-4C17-895D-D0A0AA45E2D8}"/>
                  </a:ext>
                </a:extLst>
              </p:cNvPr>
              <p:cNvSpPr txBox="1"/>
              <p:nvPr/>
            </p:nvSpPr>
            <p:spPr>
              <a:xfrm>
                <a:off x="544854" y="6203329"/>
                <a:ext cx="3124200" cy="215444"/>
              </a:xfrm>
              <a:prstGeom prst="rect">
                <a:avLst/>
              </a:prstGeom>
              <a:noFill/>
            </p:spPr>
            <p:txBody>
              <a:bodyPr wrap="square" rtlCol="0">
                <a:spAutoFit/>
              </a:bodyPr>
              <a:lstStyle/>
              <a:p>
                <a:r>
                  <a:rPr lang="pt-BR" sz="800" dirty="0" err="1">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Prá-aposentadoria</a:t>
                </a:r>
                <a:endParaRPr lang="pt-BR" sz="800" dirty="0">
                  <a:solidFill>
                    <a:schemeClr val="bg2">
                      <a:lumMod val="50000"/>
                    </a:schemeClr>
                  </a:solidFill>
                  <a:latin typeface="Syncopate bold" panose="02060507000000020003" pitchFamily="18" charset="0"/>
                  <a:ea typeface="Open Sans Extrabold" panose="020B0906030804020204" pitchFamily="34" charset="0"/>
                  <a:cs typeface="Open Sans Extrabold" panose="020B0906030804020204" pitchFamily="34" charset="0"/>
                </a:endParaRPr>
              </a:p>
            </p:txBody>
          </p:sp>
        </p:grpSp>
        <p:pic>
          <p:nvPicPr>
            <p:cNvPr id="6" name="Imagem 5" descr="Ícone&#10;&#10;Descrição gerada automaticamente">
              <a:extLst>
                <a:ext uri="{FF2B5EF4-FFF2-40B4-BE49-F238E27FC236}">
                  <a16:creationId xmlns:a16="http://schemas.microsoft.com/office/drawing/2014/main" id="{4921C784-F706-419C-F2A5-8C5606B725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4415" y="6224559"/>
              <a:ext cx="1115871" cy="194214"/>
            </a:xfrm>
            <a:prstGeom prst="rect">
              <a:avLst/>
            </a:prstGeom>
          </p:spPr>
        </p:pic>
      </p:grpSp>
      <p:pic>
        <p:nvPicPr>
          <p:cNvPr id="8" name="Imagem 7" descr="Interface gráfica do usuário, Texto&#10;&#10;Descrição gerada automaticamente">
            <a:extLst>
              <a:ext uri="{FF2B5EF4-FFF2-40B4-BE49-F238E27FC236}">
                <a16:creationId xmlns:a16="http://schemas.microsoft.com/office/drawing/2014/main" id="{714624E9-7651-C443-D0DA-60455B03F657}"/>
              </a:ext>
            </a:extLst>
          </p:cNvPr>
          <p:cNvPicPr>
            <a:picLocks noChangeAspect="1"/>
          </p:cNvPicPr>
          <p:nvPr/>
        </p:nvPicPr>
        <p:blipFill rotWithShape="1">
          <a:blip r:embed="rId3">
            <a:extLst>
              <a:ext uri="{28A0092B-C50C-407E-A947-70E740481C1C}">
                <a14:useLocalDpi xmlns:a14="http://schemas.microsoft.com/office/drawing/2010/main" val="0"/>
              </a:ext>
            </a:extLst>
          </a:blip>
          <a:srcRect l="25112" t="87154" r="51304" b="6163"/>
          <a:stretch/>
        </p:blipFill>
        <p:spPr>
          <a:xfrm>
            <a:off x="9196872" y="6376415"/>
            <a:ext cx="1496539" cy="414670"/>
          </a:xfrm>
          <a:prstGeom prst="rect">
            <a:avLst/>
          </a:prstGeom>
        </p:spPr>
      </p:pic>
    </p:spTree>
    <p:extLst>
      <p:ext uri="{BB962C8B-B14F-4D97-AF65-F5344CB8AC3E}">
        <p14:creationId xmlns:p14="http://schemas.microsoft.com/office/powerpoint/2010/main" val="3075404155"/>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4ed6347-2866-4686-b5b1-c7df6d3cd541" xsi:nil="true"/>
    <lcf76f155ced4ddcb4097134ff3c332f xmlns="e591e4b8-d87e-46f2-b65d-674af47c8d4e">
      <Terms xmlns="http://schemas.microsoft.com/office/infopath/2007/PartnerControls"/>
    </lcf76f155ced4ddcb4097134ff3c332f>
    <_Flow_SignoffStatus xmlns="e591e4b8-d87e-46f2-b65d-674af47c8d4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8032A78465D21943B20E6B7E93116FD5" ma:contentTypeVersion="17" ma:contentTypeDescription="Crie um novo documento." ma:contentTypeScope="" ma:versionID="c99e7556863adb7fcf13e090bd6824b5">
  <xsd:schema xmlns:xsd="http://www.w3.org/2001/XMLSchema" xmlns:xs="http://www.w3.org/2001/XMLSchema" xmlns:p="http://schemas.microsoft.com/office/2006/metadata/properties" xmlns:ns2="e591e4b8-d87e-46f2-b65d-674af47c8d4e" xmlns:ns3="54ed6347-2866-4686-b5b1-c7df6d3cd541" targetNamespace="http://schemas.microsoft.com/office/2006/metadata/properties" ma:root="true" ma:fieldsID="65ae0ca591b66d54939a2e6bd4e2d394" ns2:_="" ns3:_="">
    <xsd:import namespace="e591e4b8-d87e-46f2-b65d-674af47c8d4e"/>
    <xsd:import namespace="54ed6347-2866-4686-b5b1-c7df6d3cd54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AutoKeyPoints" minOccurs="0"/>
                <xsd:element ref="ns2:MediaServiceKeyPoints" minOccurs="0"/>
                <xsd:element ref="ns2:MediaServiceLocation"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91e4b8-d87e-46f2-b65d-674af47c8d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Marcações de imagem" ma:readOnly="false" ma:fieldId="{5cf76f15-5ced-4ddc-b409-7134ff3c332f}" ma:taxonomyMulti="true" ma:sspId="efba4ee3-10d2-4154-bd15-9737ba1bb15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ed6347-2866-4686-b5b1-c7df6d3cd541" elementFormDefault="qualified">
    <xsd:import namespace="http://schemas.microsoft.com/office/2006/documentManagement/types"/>
    <xsd:import namespace="http://schemas.microsoft.com/office/infopath/2007/PartnerControls"/>
    <xsd:element name="SharedWithUsers" ma:index="15"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hes de Compartilhado Com" ma:internalName="SharedWithDetails" ma:readOnly="true">
      <xsd:simpleType>
        <xsd:restriction base="dms:Note">
          <xsd:maxLength value="255"/>
        </xsd:restriction>
      </xsd:simpleType>
    </xsd:element>
    <xsd:element name="TaxCatchAll" ma:index="24" nillable="true" ma:displayName="Taxonomy Catch All Column" ma:hidden="true" ma:list="{e6234f47-9b84-4e29-9998-c71e8f3ee0eb}" ma:internalName="TaxCatchAll" ma:showField="CatchAllData" ma:web="54ed6347-2866-4686-b5b1-c7df6d3cd5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1BD659-6185-4539-973D-16847491B9A3}">
  <ds:schemaRefs>
    <ds:schemaRef ds:uri="http://schemas.microsoft.com/office/2006/metadata/properties"/>
    <ds:schemaRef ds:uri="http://www.w3.org/2000/xmlns/"/>
    <ds:schemaRef ds:uri="54ed6347-2866-4686-b5b1-c7df6d3cd541"/>
    <ds:schemaRef ds:uri="http://www.w3.org/2001/XMLSchema-instance"/>
    <ds:schemaRef ds:uri="e591e4b8-d87e-46f2-b65d-674af47c8d4e"/>
    <ds:schemaRef ds:uri="http://schemas.microsoft.com/office/infopath/2007/PartnerControls"/>
  </ds:schemaRefs>
</ds:datastoreItem>
</file>

<file path=customXml/itemProps2.xml><?xml version="1.0" encoding="utf-8"?>
<ds:datastoreItem xmlns:ds="http://schemas.openxmlformats.org/officeDocument/2006/customXml" ds:itemID="{78C7E60D-98DD-499B-94A7-9421D25ED2C1}">
  <ds:schemaRefs>
    <ds:schemaRef ds:uri="http://schemas.microsoft.com/sharepoint/v3/contenttype/forms"/>
  </ds:schemaRefs>
</ds:datastoreItem>
</file>

<file path=customXml/itemProps3.xml><?xml version="1.0" encoding="utf-8"?>
<ds:datastoreItem xmlns:ds="http://schemas.openxmlformats.org/officeDocument/2006/customXml" ds:itemID="{B0CD1201-6DC5-4D27-8773-021DE0C3B1A3}">
  <ds:schemaRefs>
    <ds:schemaRef ds:uri="http://schemas.microsoft.com/office/2006/metadata/contentType"/>
    <ds:schemaRef ds:uri="http://schemas.microsoft.com/office/2006/metadata/properties/metaAttributes"/>
    <ds:schemaRef ds:uri="http://www.w3.org/2000/xmlns/"/>
    <ds:schemaRef ds:uri="http://www.w3.org/2001/XMLSchema"/>
    <ds:schemaRef ds:uri="e591e4b8-d87e-46f2-b65d-674af47c8d4e"/>
    <ds:schemaRef ds:uri="54ed6347-2866-4686-b5b1-c7df6d3cd541"/>
  </ds:schemaRefs>
</ds:datastoreItem>
</file>

<file path=docProps/app.xml><?xml version="1.0" encoding="utf-8"?>
<Properties xmlns="http://schemas.openxmlformats.org/officeDocument/2006/extended-properties" xmlns:vt="http://schemas.openxmlformats.org/officeDocument/2006/docPropsVTypes">
  <TotalTime>14667</TotalTime>
  <Words>2113</Words>
  <Application>Microsoft Office PowerPoint</Application>
  <PresentationFormat>Widescreen</PresentationFormat>
  <Paragraphs>211</Paragraphs>
  <Slides>33</Slides>
  <Notes>12</Notes>
  <HiddenSlides>0</HiddenSlides>
  <MMClips>0</MMClips>
  <ScaleCrop>false</ScaleCrop>
  <HeadingPairs>
    <vt:vector size="4" baseType="variant">
      <vt:variant>
        <vt:lpstr>Tema</vt:lpstr>
      </vt:variant>
      <vt:variant>
        <vt:i4>1</vt:i4>
      </vt:variant>
      <vt:variant>
        <vt:lpstr>Títulos de slides</vt:lpstr>
      </vt:variant>
      <vt:variant>
        <vt:i4>33</vt:i4>
      </vt:variant>
    </vt:vector>
  </HeadingPairs>
  <TitlesOfParts>
    <vt:vector size="34" baseType="lpstr">
      <vt:lpstr>Tema do Office</vt:lpstr>
      <vt:lpstr>Apresentação do PowerPoint</vt:lpstr>
      <vt:lpstr>Apresentação do PowerPoint</vt:lpstr>
      <vt:lpstr>Apresentação do PowerPoint</vt:lpstr>
      <vt:lpstr>Apresentação do PowerPoint</vt:lpstr>
      <vt:lpstr>Palestra Pré-aposentadoria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Vou me Aposentar, e agora?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Neto Almeida</dc:creator>
  <cp:lastModifiedBy>Camille Muniz</cp:lastModifiedBy>
  <cp:revision>46</cp:revision>
  <dcterms:created xsi:type="dcterms:W3CDTF">2022-05-03T16:27:14Z</dcterms:created>
  <dcterms:modified xsi:type="dcterms:W3CDTF">2023-09-21T19:37:54Z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0x0101008032A78465D21943B20E6B7E93116FD5</vt:lpwstr>
  </property>
  <property fmtid="{D5CDD505-2E9C-101B-9397-08002B2CF9AE}" pid="3" name="MediaServiceImageTags">
    <vt:lpwstr/>
  </property>
</Properties>
</file>